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66" r:id="rId4"/>
    <p:sldId id="267" r:id="rId5"/>
    <p:sldId id="268" r:id="rId6"/>
    <p:sldId id="269" r:id="rId7"/>
    <p:sldId id="270" r:id="rId8"/>
    <p:sldId id="271" r:id="rId9"/>
    <p:sldId id="272" r:id="rId10"/>
    <p:sldId id="273" r:id="rId11"/>
    <p:sldId id="274" r:id="rId12"/>
    <p:sldId id="275" r:id="rId13"/>
    <p:sldId id="27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00F006B-A27D-44A1-BBEE-978B77169BA5}" type="datetimeFigureOut">
              <a:rPr lang="en-GB" smtClean="0"/>
              <a:t>09/06/2015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AAF00C9-3520-43FD-B12A-CE5357952816}" type="slidenum">
              <a:rPr lang="en-GB" smtClean="0"/>
              <a:t>‹#›</a:t>
            </a:fld>
            <a:endParaRPr lang="en-GB"/>
          </a:p>
        </p:txBody>
      </p:sp>
    </p:spTree>
    <p:extLst>
      <p:ext uri="{BB962C8B-B14F-4D97-AF65-F5344CB8AC3E}">
        <p14:creationId xmlns:p14="http://schemas.microsoft.com/office/powerpoint/2010/main" val="562463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0F006B-A27D-44A1-BBEE-978B77169BA5}" type="datetimeFigureOut">
              <a:rPr lang="en-GB" smtClean="0"/>
              <a:t>09/06/2015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AAF00C9-3520-43FD-B12A-CE5357952816}" type="slidenum">
              <a:rPr lang="en-GB" smtClean="0"/>
              <a:t>‹#›</a:t>
            </a:fld>
            <a:endParaRPr lang="en-GB"/>
          </a:p>
        </p:txBody>
      </p:sp>
    </p:spTree>
    <p:extLst>
      <p:ext uri="{BB962C8B-B14F-4D97-AF65-F5344CB8AC3E}">
        <p14:creationId xmlns:p14="http://schemas.microsoft.com/office/powerpoint/2010/main" val="2061953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0F006B-A27D-44A1-BBEE-978B77169BA5}" type="datetimeFigureOut">
              <a:rPr lang="en-GB" smtClean="0"/>
              <a:t>09/06/2015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AAF00C9-3520-43FD-B12A-CE5357952816}" type="slidenum">
              <a:rPr lang="en-GB" smtClean="0"/>
              <a:t>‹#›</a:t>
            </a:fld>
            <a:endParaRPr lang="en-GB"/>
          </a:p>
        </p:txBody>
      </p:sp>
    </p:spTree>
    <p:extLst>
      <p:ext uri="{BB962C8B-B14F-4D97-AF65-F5344CB8AC3E}">
        <p14:creationId xmlns:p14="http://schemas.microsoft.com/office/powerpoint/2010/main" val="3391940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00F006B-A27D-44A1-BBEE-978B77169BA5}" type="datetimeFigureOut">
              <a:rPr lang="en-GB" smtClean="0"/>
              <a:t>09/06/2015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AAF00C9-3520-43FD-B12A-CE5357952816}" type="slidenum">
              <a:rPr lang="en-GB" smtClean="0"/>
              <a:t>‹#›</a:t>
            </a:fld>
            <a:endParaRPr lang="en-GB"/>
          </a:p>
        </p:txBody>
      </p:sp>
    </p:spTree>
    <p:extLst>
      <p:ext uri="{BB962C8B-B14F-4D97-AF65-F5344CB8AC3E}">
        <p14:creationId xmlns:p14="http://schemas.microsoft.com/office/powerpoint/2010/main" val="735339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0F006B-A27D-44A1-BBEE-978B77169BA5}" type="datetimeFigureOut">
              <a:rPr lang="en-GB" smtClean="0"/>
              <a:t>09/06/2015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AAF00C9-3520-43FD-B12A-CE5357952816}" type="slidenum">
              <a:rPr lang="en-GB" smtClean="0"/>
              <a:t>‹#›</a:t>
            </a:fld>
            <a:endParaRPr lang="en-GB"/>
          </a:p>
        </p:txBody>
      </p:sp>
    </p:spTree>
    <p:extLst>
      <p:ext uri="{BB962C8B-B14F-4D97-AF65-F5344CB8AC3E}">
        <p14:creationId xmlns:p14="http://schemas.microsoft.com/office/powerpoint/2010/main" val="424470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00F006B-A27D-44A1-BBEE-978B77169BA5}" type="datetimeFigureOut">
              <a:rPr lang="en-GB" smtClean="0"/>
              <a:t>09/06/2015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AAF00C9-3520-43FD-B12A-CE5357952816}" type="slidenum">
              <a:rPr lang="en-GB" smtClean="0"/>
              <a:t>‹#›</a:t>
            </a:fld>
            <a:endParaRPr lang="en-GB"/>
          </a:p>
        </p:txBody>
      </p:sp>
    </p:spTree>
    <p:extLst>
      <p:ext uri="{BB962C8B-B14F-4D97-AF65-F5344CB8AC3E}">
        <p14:creationId xmlns:p14="http://schemas.microsoft.com/office/powerpoint/2010/main" val="37079776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00F006B-A27D-44A1-BBEE-978B77169BA5}" type="datetimeFigureOut">
              <a:rPr lang="en-GB" smtClean="0"/>
              <a:t>09/06/2015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AAF00C9-3520-43FD-B12A-CE5357952816}" type="slidenum">
              <a:rPr lang="en-GB" smtClean="0"/>
              <a:t>‹#›</a:t>
            </a:fld>
            <a:endParaRPr lang="en-GB"/>
          </a:p>
        </p:txBody>
      </p:sp>
    </p:spTree>
    <p:extLst>
      <p:ext uri="{BB962C8B-B14F-4D97-AF65-F5344CB8AC3E}">
        <p14:creationId xmlns:p14="http://schemas.microsoft.com/office/powerpoint/2010/main" val="2185155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00F006B-A27D-44A1-BBEE-978B77169BA5}" type="datetimeFigureOut">
              <a:rPr lang="en-GB" smtClean="0"/>
              <a:t>09/06/2015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AAF00C9-3520-43FD-B12A-CE5357952816}" type="slidenum">
              <a:rPr lang="en-GB" smtClean="0"/>
              <a:t>‹#›</a:t>
            </a:fld>
            <a:endParaRPr lang="en-GB"/>
          </a:p>
        </p:txBody>
      </p:sp>
    </p:spTree>
    <p:extLst>
      <p:ext uri="{BB962C8B-B14F-4D97-AF65-F5344CB8AC3E}">
        <p14:creationId xmlns:p14="http://schemas.microsoft.com/office/powerpoint/2010/main" val="1105693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0F006B-A27D-44A1-BBEE-978B77169BA5}" type="datetimeFigureOut">
              <a:rPr lang="en-GB" smtClean="0"/>
              <a:t>09/06/2015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AAF00C9-3520-43FD-B12A-CE5357952816}" type="slidenum">
              <a:rPr lang="en-GB" smtClean="0"/>
              <a:t>‹#›</a:t>
            </a:fld>
            <a:endParaRPr lang="en-GB"/>
          </a:p>
        </p:txBody>
      </p:sp>
    </p:spTree>
    <p:extLst>
      <p:ext uri="{BB962C8B-B14F-4D97-AF65-F5344CB8AC3E}">
        <p14:creationId xmlns:p14="http://schemas.microsoft.com/office/powerpoint/2010/main" val="4222912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0F006B-A27D-44A1-BBEE-978B77169BA5}" type="datetimeFigureOut">
              <a:rPr lang="en-GB" smtClean="0"/>
              <a:t>09/06/2015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AAF00C9-3520-43FD-B12A-CE5357952816}" type="slidenum">
              <a:rPr lang="en-GB" smtClean="0"/>
              <a:t>‹#›</a:t>
            </a:fld>
            <a:endParaRPr lang="en-GB"/>
          </a:p>
        </p:txBody>
      </p:sp>
    </p:spTree>
    <p:extLst>
      <p:ext uri="{BB962C8B-B14F-4D97-AF65-F5344CB8AC3E}">
        <p14:creationId xmlns:p14="http://schemas.microsoft.com/office/powerpoint/2010/main" val="2935765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0F006B-A27D-44A1-BBEE-978B77169BA5}" type="datetimeFigureOut">
              <a:rPr lang="en-GB" smtClean="0"/>
              <a:t>09/06/2015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AAF00C9-3520-43FD-B12A-CE5357952816}" type="slidenum">
              <a:rPr lang="en-GB" smtClean="0"/>
              <a:t>‹#›</a:t>
            </a:fld>
            <a:endParaRPr lang="en-GB"/>
          </a:p>
        </p:txBody>
      </p:sp>
    </p:spTree>
    <p:extLst>
      <p:ext uri="{BB962C8B-B14F-4D97-AF65-F5344CB8AC3E}">
        <p14:creationId xmlns:p14="http://schemas.microsoft.com/office/powerpoint/2010/main" val="859961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0F006B-A27D-44A1-BBEE-978B77169BA5}" type="datetimeFigureOut">
              <a:rPr lang="en-GB" smtClean="0"/>
              <a:t>09/06/2015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AF00C9-3520-43FD-B12A-CE5357952816}" type="slidenum">
              <a:rPr lang="en-GB" smtClean="0"/>
              <a:t>‹#›</a:t>
            </a:fld>
            <a:endParaRPr lang="en-GB"/>
          </a:p>
        </p:txBody>
      </p:sp>
    </p:spTree>
    <p:extLst>
      <p:ext uri="{BB962C8B-B14F-4D97-AF65-F5344CB8AC3E}">
        <p14:creationId xmlns:p14="http://schemas.microsoft.com/office/powerpoint/2010/main" val="3469339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studyinholland.co.uk/" TargetMode="External"/><Relationship Id="rId2" Type="http://schemas.openxmlformats.org/officeDocument/2006/relationships/hyperlink" Target="http://www.astarfuture.co.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Why British students actually choose to take full their UG degree abroad?</a:t>
            </a:r>
            <a:endParaRPr lang="en-GB"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987824" y="2060848"/>
            <a:ext cx="2880360" cy="1789176"/>
          </a:xfrm>
        </p:spPr>
      </p:pic>
      <p:sp>
        <p:nvSpPr>
          <p:cNvPr id="5" name="TextBox 4"/>
          <p:cNvSpPr txBox="1"/>
          <p:nvPr/>
        </p:nvSpPr>
        <p:spPr>
          <a:xfrm>
            <a:off x="1259632" y="4437112"/>
            <a:ext cx="6768752" cy="923330"/>
          </a:xfrm>
          <a:prstGeom prst="rect">
            <a:avLst/>
          </a:prstGeom>
          <a:noFill/>
        </p:spPr>
        <p:txBody>
          <a:bodyPr wrap="square" rtlCol="0">
            <a:spAutoFit/>
          </a:bodyPr>
          <a:lstStyle/>
          <a:p>
            <a:r>
              <a:rPr lang="en-GB" b="1" dirty="0" smtClean="0"/>
              <a:t>A Star Future Advisor Conference – Tuesday 9</a:t>
            </a:r>
            <a:r>
              <a:rPr lang="en-GB" b="1" baseline="30000" dirty="0" smtClean="0"/>
              <a:t>th</a:t>
            </a:r>
            <a:r>
              <a:rPr lang="en-GB" b="1" dirty="0" smtClean="0"/>
              <a:t> June 2015</a:t>
            </a:r>
          </a:p>
          <a:p>
            <a:endParaRPr lang="en-GB" dirty="0"/>
          </a:p>
          <a:p>
            <a:r>
              <a:rPr lang="en-GB" dirty="0" smtClean="0"/>
              <a:t>by Mark Huntington, Managing Director, A Star Future</a:t>
            </a:r>
            <a:endParaRPr lang="en-GB" dirty="0"/>
          </a:p>
        </p:txBody>
      </p:sp>
    </p:spTree>
    <p:extLst>
      <p:ext uri="{BB962C8B-B14F-4D97-AF65-F5344CB8AC3E}">
        <p14:creationId xmlns:p14="http://schemas.microsoft.com/office/powerpoint/2010/main" val="23165443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 want to stand out from the crowd when it comes to getting a job.”</a:t>
            </a:r>
            <a:endParaRPr lang="en-GB" dirty="0"/>
          </a:p>
        </p:txBody>
      </p:sp>
      <p:sp>
        <p:nvSpPr>
          <p:cNvPr id="3" name="Content Placeholder 2"/>
          <p:cNvSpPr>
            <a:spLocks noGrp="1"/>
          </p:cNvSpPr>
          <p:nvPr>
            <p:ph idx="1"/>
          </p:nvPr>
        </p:nvSpPr>
        <p:spPr/>
        <p:txBody>
          <a:bodyPr/>
          <a:lstStyle/>
          <a:p>
            <a:r>
              <a:rPr lang="en-GB" dirty="0" smtClean="0"/>
              <a:t>It is perhaps unsurprising that this appears as a reason for going abroad, particularly when it is often presented as the strongest, rational reason for taking this step. Only 18% of respondents care enough to mention it once they are abroad, however. </a:t>
            </a:r>
            <a:endParaRPr lang="en-GB" dirty="0"/>
          </a:p>
        </p:txBody>
      </p:sp>
    </p:spTree>
    <p:extLst>
      <p:ext uri="{BB962C8B-B14F-4D97-AF65-F5344CB8AC3E}">
        <p14:creationId xmlns:p14="http://schemas.microsoft.com/office/powerpoint/2010/main" val="3856235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 have the option for further study abroad.”</a:t>
            </a:r>
            <a:endParaRPr lang="en-GB" dirty="0"/>
          </a:p>
        </p:txBody>
      </p:sp>
      <p:sp>
        <p:nvSpPr>
          <p:cNvPr id="3" name="Content Placeholder 2"/>
          <p:cNvSpPr>
            <a:spLocks noGrp="1"/>
          </p:cNvSpPr>
          <p:nvPr>
            <p:ph idx="1"/>
          </p:nvPr>
        </p:nvSpPr>
        <p:spPr/>
        <p:txBody>
          <a:bodyPr/>
          <a:lstStyle/>
          <a:p>
            <a:r>
              <a:rPr lang="en-GB" dirty="0" smtClean="0"/>
              <a:t>15% of respondents see value in the ability to take part in an exchange and/or work placement in a third or even fourth country as part of their degree. One respondent in particular mentioned the flexibility to both study abroad and do an exchange as the main reason for not choosing a British university degree.</a:t>
            </a:r>
            <a:endParaRPr lang="en-GB" dirty="0"/>
          </a:p>
        </p:txBody>
      </p:sp>
    </p:spTree>
    <p:extLst>
      <p:ext uri="{BB962C8B-B14F-4D97-AF65-F5344CB8AC3E}">
        <p14:creationId xmlns:p14="http://schemas.microsoft.com/office/powerpoint/2010/main" val="22088328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 will become more independent and mature.”</a:t>
            </a:r>
            <a:endParaRPr lang="en-GB" dirty="0"/>
          </a:p>
        </p:txBody>
      </p:sp>
      <p:sp>
        <p:nvSpPr>
          <p:cNvPr id="3" name="Content Placeholder 2"/>
          <p:cNvSpPr>
            <a:spLocks noGrp="1"/>
          </p:cNvSpPr>
          <p:nvPr>
            <p:ph idx="1"/>
          </p:nvPr>
        </p:nvSpPr>
        <p:spPr/>
        <p:txBody>
          <a:bodyPr/>
          <a:lstStyle/>
          <a:p>
            <a:r>
              <a:rPr lang="en-GB" dirty="0" smtClean="0"/>
              <a:t>10% of respondents mentioned the possibility for personal growth as result of studying abroad.</a:t>
            </a:r>
            <a:endParaRPr lang="en-GB" dirty="0"/>
          </a:p>
        </p:txBody>
      </p:sp>
    </p:spTree>
    <p:extLst>
      <p:ext uri="{BB962C8B-B14F-4D97-AF65-F5344CB8AC3E}">
        <p14:creationId xmlns:p14="http://schemas.microsoft.com/office/powerpoint/2010/main" val="11948710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reasons given</a:t>
            </a:r>
            <a:endParaRPr lang="en-GB" dirty="0"/>
          </a:p>
        </p:txBody>
      </p:sp>
      <p:sp>
        <p:nvSpPr>
          <p:cNvPr id="3" name="Content Placeholder 2"/>
          <p:cNvSpPr>
            <a:spLocks noGrp="1"/>
          </p:cNvSpPr>
          <p:nvPr>
            <p:ph idx="1"/>
          </p:nvPr>
        </p:nvSpPr>
        <p:spPr/>
        <p:txBody>
          <a:bodyPr/>
          <a:lstStyle/>
          <a:p>
            <a:r>
              <a:rPr lang="en-GB" dirty="0" smtClean="0"/>
              <a:t>“It’s really not that far away!” (7.5%)</a:t>
            </a:r>
          </a:p>
          <a:p>
            <a:r>
              <a:rPr lang="en-GB" dirty="0" smtClean="0"/>
              <a:t>“It’s easier to get in!” (5%)</a:t>
            </a:r>
          </a:p>
          <a:p>
            <a:r>
              <a:rPr lang="en-GB" dirty="0" smtClean="0"/>
              <a:t>“I want to improve my language skills!” (5%)</a:t>
            </a:r>
          </a:p>
          <a:p>
            <a:endParaRPr lang="en-GB" dirty="0"/>
          </a:p>
        </p:txBody>
      </p:sp>
    </p:spTree>
    <p:extLst>
      <p:ext uri="{BB962C8B-B14F-4D97-AF65-F5344CB8AC3E}">
        <p14:creationId xmlns:p14="http://schemas.microsoft.com/office/powerpoint/2010/main" val="2385555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About the results</a:t>
            </a:r>
            <a:endParaRPr lang="en-GB" b="1" dirty="0"/>
          </a:p>
        </p:txBody>
      </p:sp>
      <p:sp>
        <p:nvSpPr>
          <p:cNvPr id="3" name="Content Placeholder 2"/>
          <p:cNvSpPr>
            <a:spLocks noGrp="1"/>
          </p:cNvSpPr>
          <p:nvPr>
            <p:ph idx="1"/>
          </p:nvPr>
        </p:nvSpPr>
        <p:spPr/>
        <p:txBody>
          <a:bodyPr>
            <a:normAutofit lnSpcReduction="10000"/>
          </a:bodyPr>
          <a:lstStyle/>
          <a:p>
            <a:r>
              <a:rPr lang="en-GB" dirty="0" smtClean="0"/>
              <a:t>Taken from testimonial responses to the open question, “Why did you choose to study abroad?” in 2013/14 and 2014/15.</a:t>
            </a:r>
          </a:p>
          <a:p>
            <a:r>
              <a:rPr lang="en-GB" dirty="0" smtClean="0"/>
              <a:t>No other prompt was used</a:t>
            </a:r>
          </a:p>
          <a:p>
            <a:r>
              <a:rPr lang="en-GB" dirty="0" smtClean="0"/>
              <a:t>40 respondents (3/4 at Dutch universities), mostly in their first year abroad at the time</a:t>
            </a:r>
          </a:p>
          <a:p>
            <a:r>
              <a:rPr lang="en-GB" dirty="0" smtClean="0"/>
              <a:t>Full testimonials available on either </a:t>
            </a:r>
            <a:r>
              <a:rPr lang="en-GB" dirty="0" smtClean="0">
                <a:hlinkClick r:id="rId2"/>
              </a:rPr>
              <a:t>www.astarfuture.co.uk</a:t>
            </a:r>
            <a:r>
              <a:rPr lang="en-GB" dirty="0" smtClean="0"/>
              <a:t> or </a:t>
            </a:r>
            <a:r>
              <a:rPr lang="en-GB" dirty="0" smtClean="0">
                <a:hlinkClick r:id="rId3"/>
              </a:rPr>
              <a:t>www.studyinholland.co.uk</a:t>
            </a:r>
            <a:endParaRPr lang="en-GB" dirty="0" smtClean="0"/>
          </a:p>
          <a:p>
            <a:endParaRPr lang="en-GB" dirty="0"/>
          </a:p>
        </p:txBody>
      </p:sp>
    </p:spTree>
    <p:extLst>
      <p:ext uri="{BB962C8B-B14F-4D97-AF65-F5344CB8AC3E}">
        <p14:creationId xmlns:p14="http://schemas.microsoft.com/office/powerpoint/2010/main" val="3471677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 want to explore new cultures.”</a:t>
            </a:r>
            <a:endParaRPr lang="en-GB" dirty="0"/>
          </a:p>
        </p:txBody>
      </p:sp>
      <p:sp>
        <p:nvSpPr>
          <p:cNvPr id="3" name="Content Placeholder 2"/>
          <p:cNvSpPr>
            <a:spLocks noGrp="1"/>
          </p:cNvSpPr>
          <p:nvPr>
            <p:ph idx="1"/>
          </p:nvPr>
        </p:nvSpPr>
        <p:spPr/>
        <p:txBody>
          <a:bodyPr/>
          <a:lstStyle/>
          <a:p>
            <a:r>
              <a:rPr lang="en-GB" dirty="0" smtClean="0"/>
              <a:t>A sense of adventure drives 50% of our respondents to seek out education abroad.</a:t>
            </a:r>
            <a:endParaRPr lang="en-GB" dirty="0"/>
          </a:p>
        </p:txBody>
      </p:sp>
    </p:spTree>
    <p:extLst>
      <p:ext uri="{BB962C8B-B14F-4D97-AF65-F5344CB8AC3E}">
        <p14:creationId xmlns:p14="http://schemas.microsoft.com/office/powerpoint/2010/main" val="5760071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“It’s about money.”</a:t>
            </a:r>
            <a:endParaRPr lang="en-GB" dirty="0"/>
          </a:p>
        </p:txBody>
      </p:sp>
      <p:sp>
        <p:nvSpPr>
          <p:cNvPr id="3" name="Content Placeholder 2"/>
          <p:cNvSpPr>
            <a:spLocks noGrp="1"/>
          </p:cNvSpPr>
          <p:nvPr>
            <p:ph idx="1"/>
          </p:nvPr>
        </p:nvSpPr>
        <p:spPr/>
        <p:txBody>
          <a:bodyPr/>
          <a:lstStyle/>
          <a:p>
            <a:r>
              <a:rPr lang="en-GB" dirty="0" smtClean="0"/>
              <a:t>40% of respondents mentioned financial considerations, mostly in terms of being cheaper to study abroad. Some were more motivated by the fear of student debt.</a:t>
            </a:r>
          </a:p>
          <a:p>
            <a:r>
              <a:rPr lang="en-GB" dirty="0" smtClean="0"/>
              <a:t>Most respondents mentioned money as a secondary consideration </a:t>
            </a:r>
            <a:r>
              <a:rPr lang="en-GB" dirty="0" err="1" smtClean="0"/>
              <a:t>eg</a:t>
            </a:r>
            <a:r>
              <a:rPr lang="en-GB" dirty="0" smtClean="0"/>
              <a:t>. “…and it doesn’t hurt that it is also so much cheaper!”</a:t>
            </a:r>
            <a:endParaRPr lang="en-GB" dirty="0"/>
          </a:p>
        </p:txBody>
      </p:sp>
    </p:spTree>
    <p:extLst>
      <p:ext uri="{BB962C8B-B14F-4D97-AF65-F5344CB8AC3E}">
        <p14:creationId xmlns:p14="http://schemas.microsoft.com/office/powerpoint/2010/main" val="19575401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 already have international experience and want more.”</a:t>
            </a:r>
            <a:endParaRPr lang="en-GB" dirty="0"/>
          </a:p>
        </p:txBody>
      </p:sp>
      <p:sp>
        <p:nvSpPr>
          <p:cNvPr id="3" name="Content Placeholder 2"/>
          <p:cNvSpPr>
            <a:spLocks noGrp="1"/>
          </p:cNvSpPr>
          <p:nvPr>
            <p:ph idx="1"/>
          </p:nvPr>
        </p:nvSpPr>
        <p:spPr/>
        <p:txBody>
          <a:bodyPr/>
          <a:lstStyle/>
          <a:p>
            <a:r>
              <a:rPr lang="en-GB" dirty="0" smtClean="0"/>
              <a:t>The 28% of respondents who mentioned this fall into three categories:</a:t>
            </a:r>
          </a:p>
          <a:p>
            <a:pPr lvl="1"/>
            <a:r>
              <a:rPr lang="en-GB" dirty="0" smtClean="0"/>
              <a:t>Dual Nationals or “British-In-Nationality-Only”</a:t>
            </a:r>
          </a:p>
          <a:p>
            <a:pPr lvl="1"/>
            <a:r>
              <a:rPr lang="en-GB" dirty="0" smtClean="0"/>
              <a:t>Brits whose families have lived abroad in the past</a:t>
            </a:r>
          </a:p>
          <a:p>
            <a:pPr lvl="1"/>
            <a:r>
              <a:rPr lang="en-GB" dirty="0" smtClean="0"/>
              <a:t>Recent GAP year returnees suddenly less keen on three years at a UK university</a:t>
            </a:r>
            <a:endParaRPr lang="en-GB" dirty="0"/>
          </a:p>
        </p:txBody>
      </p:sp>
    </p:spTree>
    <p:extLst>
      <p:ext uri="{BB962C8B-B14F-4D97-AF65-F5344CB8AC3E}">
        <p14:creationId xmlns:p14="http://schemas.microsoft.com/office/powerpoint/2010/main" val="15259350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“Education abroad is of a higher quality.”</a:t>
            </a:r>
            <a:endParaRPr lang="en-GB" dirty="0"/>
          </a:p>
        </p:txBody>
      </p:sp>
      <p:sp>
        <p:nvSpPr>
          <p:cNvPr id="3" name="Content Placeholder 2"/>
          <p:cNvSpPr>
            <a:spLocks noGrp="1"/>
          </p:cNvSpPr>
          <p:nvPr>
            <p:ph idx="1"/>
          </p:nvPr>
        </p:nvSpPr>
        <p:spPr/>
        <p:txBody>
          <a:bodyPr/>
          <a:lstStyle/>
          <a:p>
            <a:r>
              <a:rPr lang="en-GB" dirty="0" smtClean="0"/>
              <a:t>25% of students mentioned this but only 7.5% explicitly referred to rankings and league table positions. It is unclear how they arrive at such judgements but they are generally satisfied with their choice.</a:t>
            </a:r>
            <a:endParaRPr lang="en-GB" dirty="0"/>
          </a:p>
        </p:txBody>
      </p:sp>
    </p:spTree>
    <p:extLst>
      <p:ext uri="{BB962C8B-B14F-4D97-AF65-F5344CB8AC3E}">
        <p14:creationId xmlns:p14="http://schemas.microsoft.com/office/powerpoint/2010/main" val="35294329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UK doesn’t offer the course content I want.”</a:t>
            </a:r>
            <a:endParaRPr lang="en-GB" dirty="0"/>
          </a:p>
        </p:txBody>
      </p:sp>
      <p:sp>
        <p:nvSpPr>
          <p:cNvPr id="3" name="Content Placeholder 2"/>
          <p:cNvSpPr>
            <a:spLocks noGrp="1"/>
          </p:cNvSpPr>
          <p:nvPr>
            <p:ph idx="1"/>
          </p:nvPr>
        </p:nvSpPr>
        <p:spPr/>
        <p:txBody>
          <a:bodyPr/>
          <a:lstStyle/>
          <a:p>
            <a:r>
              <a:rPr lang="en-GB" dirty="0" smtClean="0"/>
              <a:t>20% of respondents believe that the course they want to study is offered better abroad. This is most often the case for law and business students who perceive an automatic benefit to cross-border knowledge. Liberal Arts and Sciences students also express this view.</a:t>
            </a:r>
          </a:p>
          <a:p>
            <a:endParaRPr lang="en-GB" dirty="0"/>
          </a:p>
        </p:txBody>
      </p:sp>
    </p:spTree>
    <p:extLst>
      <p:ext uri="{BB962C8B-B14F-4D97-AF65-F5344CB8AC3E}">
        <p14:creationId xmlns:p14="http://schemas.microsoft.com/office/powerpoint/2010/main" val="32095038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style of education on offer suits me better.”</a:t>
            </a:r>
            <a:endParaRPr lang="en-GB" dirty="0"/>
          </a:p>
        </p:txBody>
      </p:sp>
      <p:sp>
        <p:nvSpPr>
          <p:cNvPr id="3" name="Content Placeholder 2"/>
          <p:cNvSpPr>
            <a:spLocks noGrp="1"/>
          </p:cNvSpPr>
          <p:nvPr>
            <p:ph idx="1"/>
          </p:nvPr>
        </p:nvSpPr>
        <p:spPr/>
        <p:txBody>
          <a:bodyPr/>
          <a:lstStyle/>
          <a:p>
            <a:r>
              <a:rPr lang="en-GB" dirty="0" smtClean="0"/>
              <a:t>Most often students refer to: </a:t>
            </a:r>
          </a:p>
          <a:p>
            <a:pPr lvl="1"/>
            <a:r>
              <a:rPr lang="en-GB" dirty="0" smtClean="0"/>
              <a:t>smaller class sizes, </a:t>
            </a:r>
          </a:p>
          <a:p>
            <a:pPr lvl="1"/>
            <a:r>
              <a:rPr lang="en-GB" dirty="0" smtClean="0"/>
              <a:t>better relationships with their tutors and lecturers,</a:t>
            </a:r>
          </a:p>
          <a:p>
            <a:pPr lvl="1"/>
            <a:r>
              <a:rPr lang="en-GB" dirty="0" smtClean="0"/>
              <a:t>more practical approaches to demonstrating learning.</a:t>
            </a:r>
            <a:endParaRPr lang="en-GB" dirty="0"/>
          </a:p>
        </p:txBody>
      </p:sp>
    </p:spTree>
    <p:extLst>
      <p:ext uri="{BB962C8B-B14F-4D97-AF65-F5344CB8AC3E}">
        <p14:creationId xmlns:p14="http://schemas.microsoft.com/office/powerpoint/2010/main" val="12316274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 want to learn in an international classroom.”</a:t>
            </a:r>
            <a:endParaRPr lang="en-GB" dirty="0"/>
          </a:p>
        </p:txBody>
      </p:sp>
      <p:sp>
        <p:nvSpPr>
          <p:cNvPr id="3" name="Content Placeholder 2"/>
          <p:cNvSpPr>
            <a:spLocks noGrp="1"/>
          </p:cNvSpPr>
          <p:nvPr>
            <p:ph idx="1"/>
          </p:nvPr>
        </p:nvSpPr>
        <p:spPr/>
        <p:txBody>
          <a:bodyPr/>
          <a:lstStyle/>
          <a:p>
            <a:r>
              <a:rPr lang="en-GB" dirty="0" smtClean="0"/>
              <a:t>18% of respondents see the presence of students from all nationalities in the classroom as a major benefit. This suggests students are keen to engage with more than just the culture of their new home country.</a:t>
            </a:r>
            <a:endParaRPr lang="en-GB" dirty="0"/>
          </a:p>
        </p:txBody>
      </p:sp>
    </p:spTree>
    <p:extLst>
      <p:ext uri="{BB962C8B-B14F-4D97-AF65-F5344CB8AC3E}">
        <p14:creationId xmlns:p14="http://schemas.microsoft.com/office/powerpoint/2010/main" val="21017226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TotalTime>
  <Words>605</Words>
  <Application>Microsoft Office PowerPoint</Application>
  <PresentationFormat>On-screen Show (4:3)</PresentationFormat>
  <Paragraphs>40</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Why British students actually choose to take full their UG degree abroad?</vt:lpstr>
      <vt:lpstr>About the results</vt:lpstr>
      <vt:lpstr>“I want to explore new cultures.”</vt:lpstr>
      <vt:lpstr>“It’s about money.”</vt:lpstr>
      <vt:lpstr>“I already have international experience and want more.”</vt:lpstr>
      <vt:lpstr>“Education abroad is of a higher quality.”</vt:lpstr>
      <vt:lpstr>“The UK doesn’t offer the course content I want.”</vt:lpstr>
      <vt:lpstr>“The style of education on offer suits me better.”</vt:lpstr>
      <vt:lpstr>“I want to learn in an international classroom.”</vt:lpstr>
      <vt:lpstr>“I want to stand out from the crowd when it comes to getting a job.”</vt:lpstr>
      <vt:lpstr>“I have the option for further study abroad.”</vt:lpstr>
      <vt:lpstr>“I will become more independent and mature.”</vt:lpstr>
      <vt:lpstr>Other reasons given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Diana Siwik</dc:creator>
  <cp:lastModifiedBy>Mark Huntington</cp:lastModifiedBy>
  <cp:revision>21</cp:revision>
  <dcterms:created xsi:type="dcterms:W3CDTF">2015-01-07T11:31:17Z</dcterms:created>
  <dcterms:modified xsi:type="dcterms:W3CDTF">2015-06-09T08:04:05Z</dcterms:modified>
</cp:coreProperties>
</file>