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0B246"/>
    <a:srgbClr val="3362DB"/>
    <a:srgbClr val="334FDB"/>
    <a:srgbClr val="960A90"/>
    <a:srgbClr val="FA4F31"/>
    <a:srgbClr val="FAC131"/>
    <a:srgbClr val="CB0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41" autoAdjust="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613-F484-CA40-A124-3DCD25793E80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9F131-9FED-0B45-B1E3-2D055085D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0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72148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4.emf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61" y="4864037"/>
            <a:ext cx="3526426" cy="1099883"/>
          </a:xfrm>
          <a:prstGeom prst="rect">
            <a:avLst/>
          </a:prstGeom>
        </p:spPr>
      </p:pic>
      <p:pic>
        <p:nvPicPr>
          <p:cNvPr id="2" name="Image 1" descr="rentr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52" y="4650205"/>
            <a:ext cx="2223208" cy="2223206"/>
          </a:xfrm>
          <a:prstGeom prst="rect">
            <a:avLst/>
          </a:prstGeom>
        </p:spPr>
      </p:pic>
      <p:sp>
        <p:nvSpPr>
          <p:cNvPr id="176" name="Shape 176"/>
          <p:cNvSpPr txBox="1"/>
          <p:nvPr/>
        </p:nvSpPr>
        <p:spPr>
          <a:xfrm>
            <a:off x="375920" y="1109085"/>
            <a:ext cx="8300720" cy="177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750" b="1" dirty="0">
                <a:solidFill>
                  <a:schemeClr val="dk1"/>
                </a:solidFill>
              </a:rPr>
              <a:t>Steps for International </a:t>
            </a:r>
            <a:br>
              <a:rPr lang="en-GB" sz="1750" b="1" dirty="0">
                <a:solidFill>
                  <a:schemeClr val="dk1"/>
                </a:solidFill>
              </a:rPr>
            </a:br>
            <a:r>
              <a:rPr lang="en-GB" sz="1750" b="1" dirty="0">
                <a:solidFill>
                  <a:schemeClr val="dk1"/>
                </a:solidFill>
              </a:rPr>
              <a:t>Undergraduate &amp; Graduate </a:t>
            </a:r>
            <a:r>
              <a:rPr lang="en-GB" sz="1750" b="1" dirty="0" smtClean="0">
                <a:solidFill>
                  <a:schemeClr val="dk1"/>
                </a:solidFill>
              </a:rPr>
              <a:t>Applicants</a:t>
            </a:r>
            <a:endParaRPr lang="en-GB" sz="175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b="1" dirty="0">
                <a:solidFill>
                  <a:srgbClr val="CB021A"/>
                </a:solidFill>
              </a:rPr>
              <a:t>1</a:t>
            </a:r>
            <a:r>
              <a:rPr lang="en-GB" dirty="0">
                <a:solidFill>
                  <a:srgbClr val="CB021A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Create your account -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sciencespo.fr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/admissions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b="1" dirty="0">
                <a:solidFill>
                  <a:srgbClr val="CB021A"/>
                </a:solidFill>
              </a:rPr>
              <a:t>2</a:t>
            </a:r>
            <a:r>
              <a:rPr lang="en-GB" dirty="0">
                <a:solidFill>
                  <a:srgbClr val="CB021A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Choose the programme you wish to apply for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b="1" dirty="0">
                <a:solidFill>
                  <a:srgbClr val="CB021A"/>
                </a:solidFill>
              </a:rPr>
              <a:t>3</a:t>
            </a:r>
            <a:r>
              <a:rPr lang="en-GB" dirty="0">
                <a:solidFill>
                  <a:srgbClr val="CB021A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Submit your application and supporting materials - </a:t>
            </a:r>
            <a:r>
              <a:rPr lang="en-GB" dirty="0" smtClean="0">
                <a:solidFill>
                  <a:schemeClr val="dk1"/>
                </a:solidFill>
              </a:rPr>
              <a:t>reference </a:t>
            </a:r>
            <a:r>
              <a:rPr lang="en-GB" dirty="0">
                <a:solidFill>
                  <a:schemeClr val="dk1"/>
                </a:solidFill>
              </a:rPr>
              <a:t>letters, transcripts, personal statement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b="1" dirty="0">
                <a:solidFill>
                  <a:srgbClr val="CB021A"/>
                </a:solidFill>
              </a:rPr>
              <a:t>4</a:t>
            </a:r>
            <a:r>
              <a:rPr lang="en-GB" dirty="0">
                <a:solidFill>
                  <a:srgbClr val="CB021A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Review by Admissions Committee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80230" y="3814385"/>
            <a:ext cx="4031699" cy="28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CB021A"/>
                </a:solidFill>
              </a:rPr>
              <a:t>5</a:t>
            </a:r>
            <a:r>
              <a:rPr lang="en-GB" dirty="0" smtClean="0">
                <a:solidFill>
                  <a:srgbClr val="CB021A"/>
                </a:solidFill>
              </a:rPr>
              <a:t> </a:t>
            </a:r>
            <a:r>
              <a:rPr lang="en-GB" dirty="0">
                <a:solidFill>
                  <a:srgbClr val="CB021A"/>
                </a:solidFill>
              </a:rPr>
              <a:t>- </a:t>
            </a:r>
            <a:r>
              <a:rPr lang="en-GB" dirty="0">
                <a:solidFill>
                  <a:schemeClr val="dk1"/>
                </a:solidFill>
              </a:rPr>
              <a:t>P</a:t>
            </a:r>
            <a:r>
              <a:rPr lang="en-GB" dirty="0"/>
              <a:t>repare for the </a:t>
            </a:r>
            <a:r>
              <a:rPr lang="en-GB" b="1" dirty="0"/>
              <a:t>Sciences Po Interview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Prep of a 2-page press article (30 min)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Applicant presentation (10 min)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Q &amp; A (20 min)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Ideal applicants demonstrate -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Knowledge of contemporary issues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Effective presentation techniques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Capacity </a:t>
            </a:r>
            <a:r>
              <a:rPr lang="en-GB" dirty="0" smtClean="0">
                <a:solidFill>
                  <a:schemeClr val="dk1"/>
                </a:solidFill>
              </a:rPr>
              <a:t>to articulate </a:t>
            </a:r>
            <a:r>
              <a:rPr lang="en-GB" dirty="0">
                <a:solidFill>
                  <a:schemeClr val="dk1"/>
                </a:solidFill>
              </a:rPr>
              <a:t>opinions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b="1" dirty="0">
                <a:solidFill>
                  <a:srgbClr val="CB021A"/>
                </a:solidFill>
              </a:rPr>
              <a:t>6</a:t>
            </a:r>
            <a:r>
              <a:rPr lang="en-GB" dirty="0">
                <a:solidFill>
                  <a:srgbClr val="CB021A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Admissions decision within one month of </a:t>
            </a:r>
            <a:r>
              <a:rPr lang="en-GB" dirty="0" smtClean="0">
                <a:solidFill>
                  <a:schemeClr val="dk1"/>
                </a:solidFill>
              </a:rPr>
              <a:t>interview</a:t>
            </a:r>
            <a:endParaRPr lang="en-GB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178" name="Shape 178"/>
          <p:cNvSpPr txBox="1"/>
          <p:nvPr/>
        </p:nvSpPr>
        <p:spPr>
          <a:xfrm>
            <a:off x="5447070" y="3799605"/>
            <a:ext cx="3126299" cy="26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b="1" dirty="0" smtClean="0">
                <a:solidFill>
                  <a:srgbClr val="CB021A"/>
                </a:solidFill>
              </a:rPr>
              <a:t>5</a:t>
            </a:r>
            <a:r>
              <a:rPr lang="en-GB" dirty="0" smtClean="0">
                <a:solidFill>
                  <a:srgbClr val="CB021A"/>
                </a:solidFill>
              </a:rPr>
              <a:t> </a:t>
            </a:r>
            <a:r>
              <a:rPr lang="en-GB" dirty="0">
                <a:solidFill>
                  <a:srgbClr val="CB021A"/>
                </a:solidFill>
              </a:rPr>
              <a:t>- </a:t>
            </a:r>
            <a:r>
              <a:rPr lang="en-GB" dirty="0"/>
              <a:t>Admissions decision based on application file within two months of </a:t>
            </a:r>
            <a:r>
              <a:rPr lang="en-GB" dirty="0" smtClean="0"/>
              <a:t>application</a:t>
            </a:r>
            <a:endParaRPr lang="en-GB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79" name="Shape 179"/>
          <p:cNvCxnSpPr/>
          <p:nvPr/>
        </p:nvCxnSpPr>
        <p:spPr>
          <a:xfrm>
            <a:off x="2254141" y="3393440"/>
            <a:ext cx="0" cy="345440"/>
          </a:xfrm>
          <a:prstGeom prst="straightConnector1">
            <a:avLst/>
          </a:prstGeom>
          <a:noFill/>
          <a:ln w="19050" cap="flat">
            <a:solidFill>
              <a:srgbClr val="CB021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179"/>
          <p:cNvCxnSpPr/>
          <p:nvPr/>
        </p:nvCxnSpPr>
        <p:spPr>
          <a:xfrm>
            <a:off x="6988701" y="3393440"/>
            <a:ext cx="0" cy="345440"/>
          </a:xfrm>
          <a:prstGeom prst="straightConnector1">
            <a:avLst/>
          </a:prstGeom>
          <a:noFill/>
          <a:ln w="19050" cap="flat">
            <a:solidFill>
              <a:srgbClr val="CB021A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ZoneTexte 5"/>
          <p:cNvSpPr txBox="1"/>
          <p:nvPr/>
        </p:nvSpPr>
        <p:spPr>
          <a:xfrm>
            <a:off x="503360" y="3058160"/>
            <a:ext cx="352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Short Listed Undergraduate Applicants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10567" y="3078480"/>
            <a:ext cx="194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Graduate </a:t>
            </a:r>
            <a:r>
              <a:rPr lang="en-GB" b="1" dirty="0" smtClean="0"/>
              <a:t>Applicants</a:t>
            </a:r>
            <a:endParaRPr lang="en-GB" b="1" dirty="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988701" y="2879384"/>
            <a:ext cx="0" cy="188936"/>
          </a:xfrm>
          <a:prstGeom prst="line">
            <a:avLst/>
          </a:prstGeom>
          <a:ln>
            <a:solidFill>
              <a:srgbClr val="CB02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264301" y="2879384"/>
            <a:ext cx="0" cy="188936"/>
          </a:xfrm>
          <a:prstGeom prst="line">
            <a:avLst/>
          </a:prstGeom>
          <a:ln>
            <a:solidFill>
              <a:srgbClr val="CB02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957441" y="2719215"/>
            <a:ext cx="3525465" cy="36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47935" y="1637183"/>
            <a:ext cx="6328320" cy="3952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50" b="1" i="1" u="none" strike="noStrike" cap="none" baseline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07550" y="1646400"/>
            <a:ext cx="8119675" cy="4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dirty="0"/>
              <a:t>Rolling admissions for international applicants - Check the Calendar</a:t>
            </a:r>
            <a:r>
              <a:rPr lang="en-GB" sz="1800" b="1" dirty="0" smtClean="0"/>
              <a:t>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800" b="1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/>
          </a:p>
          <a:p>
            <a:pPr marL="0" marR="0" lvl="0" indent="457200" algn="l" rtl="0">
              <a:spcBef>
                <a:spcPts val="0"/>
              </a:spcBef>
              <a:buSzPct val="25000"/>
              <a:buNone/>
            </a:pPr>
            <a:r>
              <a:rPr lang="en-GB" sz="1600" b="1" dirty="0" smtClean="0"/>
              <a:t>	</a:t>
            </a:r>
            <a:r>
              <a:rPr lang="en-GB" sz="1800" b="1" dirty="0" smtClean="0">
                <a:solidFill>
                  <a:srgbClr val="CB021A"/>
                </a:solidFill>
              </a:rPr>
              <a:t>15 </a:t>
            </a:r>
            <a:r>
              <a:rPr lang="en-GB" sz="1800" b="1" dirty="0">
                <a:solidFill>
                  <a:srgbClr val="CB021A"/>
                </a:solidFill>
              </a:rPr>
              <a:t>October 2014 </a:t>
            </a:r>
            <a:r>
              <a:rPr lang="en-GB" sz="1800" b="1" dirty="0"/>
              <a:t>- Online Application System Opens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/>
          </a:p>
          <a:p>
            <a:pPr lvl="0" indent="457200" rtl="0">
              <a:spcBef>
                <a:spcPts val="0"/>
              </a:spcBef>
              <a:buSzPct val="25000"/>
              <a:buNone/>
            </a:pPr>
            <a:r>
              <a:rPr lang="en-GB" sz="1800" b="1" dirty="0" smtClean="0"/>
              <a:t>	</a:t>
            </a:r>
            <a:r>
              <a:rPr lang="en-GB" sz="1800" b="1" dirty="0" smtClean="0">
                <a:solidFill>
                  <a:srgbClr val="CB021A"/>
                </a:solidFill>
              </a:rPr>
              <a:t>Early </a:t>
            </a:r>
            <a:r>
              <a:rPr lang="en-GB" sz="1800" b="1" dirty="0">
                <a:solidFill>
                  <a:srgbClr val="CB021A"/>
                </a:solidFill>
              </a:rPr>
              <a:t>April 2015 </a:t>
            </a:r>
            <a:r>
              <a:rPr lang="en-GB" sz="1800" b="1" dirty="0"/>
              <a:t>- Deadline for Graduate &amp; PhD </a:t>
            </a:r>
            <a:r>
              <a:rPr lang="en-GB" sz="1800" b="1" dirty="0" smtClean="0"/>
              <a:t>Applications </a:t>
            </a:r>
            <a:endParaRPr lang="en-GB" sz="1800" b="1" dirty="0"/>
          </a:p>
          <a:p>
            <a:pPr lvl="0" indent="457200" rtl="0">
              <a:spcBef>
                <a:spcPts val="0"/>
              </a:spcBef>
              <a:buSzPct val="25000"/>
              <a:buNone/>
            </a:pPr>
            <a:r>
              <a:rPr lang="en-GB" sz="1800" dirty="0" smtClean="0"/>
              <a:t>	</a:t>
            </a:r>
            <a:endParaRPr sz="1800" b="1" dirty="0"/>
          </a:p>
          <a:p>
            <a:pPr marL="0" marR="0" lvl="0" indent="457200" algn="l" rtl="0">
              <a:spcBef>
                <a:spcPts val="0"/>
              </a:spcBef>
              <a:buSzPct val="25000"/>
              <a:buNone/>
            </a:pPr>
            <a:r>
              <a:rPr lang="en-GB" sz="1800" b="1" dirty="0" smtClean="0"/>
              <a:t>	</a:t>
            </a:r>
            <a:r>
              <a:rPr lang="en-GB" sz="1800" b="1" dirty="0" smtClean="0">
                <a:solidFill>
                  <a:srgbClr val="CB021A"/>
                </a:solidFill>
              </a:rPr>
              <a:t>Early </a:t>
            </a:r>
            <a:r>
              <a:rPr lang="en-GB" sz="1800" b="1" dirty="0">
                <a:solidFill>
                  <a:srgbClr val="CB021A"/>
                </a:solidFill>
              </a:rPr>
              <a:t>May 2015 </a:t>
            </a:r>
            <a:r>
              <a:rPr lang="en-GB" sz="1800" b="1" dirty="0"/>
              <a:t>- Deadline for Undergraduate Applications</a:t>
            </a:r>
          </a:p>
          <a:p>
            <a:pPr marL="45720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 smtClean="0"/>
              <a:t>	</a:t>
            </a:r>
            <a:r>
              <a:rPr lang="en-GB" sz="1800" dirty="0"/>
              <a:t>A</a:t>
            </a:r>
            <a:r>
              <a:rPr lang="en-GB" sz="1800" dirty="0" smtClean="0"/>
              <a:t>dmissions </a:t>
            </a:r>
            <a:r>
              <a:rPr lang="en-GB" sz="1800" dirty="0">
                <a:solidFill>
                  <a:schemeClr val="dk1"/>
                </a:solidFill>
              </a:rPr>
              <a:t>depend on preferred interview date/location.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 smtClean="0">
                <a:solidFill>
                  <a:schemeClr val="dk1"/>
                </a:solidFill>
              </a:rPr>
              <a:t>	Applications </a:t>
            </a:r>
            <a:r>
              <a:rPr lang="en-GB" sz="1800" dirty="0">
                <a:solidFill>
                  <a:schemeClr val="dk1"/>
                </a:solidFill>
              </a:rPr>
              <a:t>must be submitted </a:t>
            </a:r>
            <a:r>
              <a:rPr lang="en-GB" sz="1800" b="1" dirty="0">
                <a:solidFill>
                  <a:schemeClr val="dk1"/>
                </a:solidFill>
              </a:rPr>
              <a:t>at least</a:t>
            </a:r>
            <a:r>
              <a:rPr lang="en-GB" sz="1800" dirty="0">
                <a:solidFill>
                  <a:schemeClr val="dk1"/>
                </a:solidFill>
              </a:rPr>
              <a:t> one month prior to the </a:t>
            </a:r>
            <a:r>
              <a:rPr lang="en-GB" sz="1800" dirty="0" smtClean="0">
                <a:solidFill>
                  <a:schemeClr val="dk1"/>
                </a:solidFill>
              </a:rPr>
              <a:t>	proposed </a:t>
            </a:r>
            <a:r>
              <a:rPr lang="en-GB" sz="1800" dirty="0">
                <a:solidFill>
                  <a:schemeClr val="dk1"/>
                </a:solidFill>
              </a:rPr>
              <a:t>interview </a:t>
            </a:r>
            <a:r>
              <a:rPr lang="en-GB" sz="1800" dirty="0" smtClean="0">
                <a:solidFill>
                  <a:schemeClr val="dk1"/>
                </a:solidFill>
              </a:rPr>
              <a:t>session</a:t>
            </a:r>
            <a:endParaRPr lang="en-GB" sz="1800" dirty="0">
              <a:solidFill>
                <a:schemeClr val="dk1"/>
              </a:solidFill>
            </a:endParaRPr>
          </a:p>
          <a:p>
            <a:pPr marL="0" marR="0" lvl="0" indent="457200" algn="l" rtl="0">
              <a:spcBef>
                <a:spcPts val="0"/>
              </a:spcBef>
              <a:buNone/>
            </a:pPr>
            <a:endParaRPr sz="1800" b="1" dirty="0"/>
          </a:p>
          <a:p>
            <a:pPr marL="0" marR="0" lvl="0" indent="457200" algn="l" rtl="0">
              <a:spcBef>
                <a:spcPts val="0"/>
              </a:spcBef>
              <a:buSzPct val="25000"/>
              <a:buNone/>
            </a:pPr>
            <a:r>
              <a:rPr lang="en-GB" sz="1800" b="1" dirty="0" smtClean="0">
                <a:solidFill>
                  <a:srgbClr val="CB021A"/>
                </a:solidFill>
              </a:rPr>
              <a:t>	Deadline </a:t>
            </a:r>
            <a:r>
              <a:rPr lang="en-GB" sz="1800" b="1" dirty="0">
                <a:solidFill>
                  <a:srgbClr val="CB021A"/>
                </a:solidFill>
              </a:rPr>
              <a:t>for Dual </a:t>
            </a:r>
            <a:r>
              <a:rPr lang="en-GB" sz="1800" b="1" dirty="0" smtClean="0">
                <a:solidFill>
                  <a:srgbClr val="CB021A"/>
                </a:solidFill>
              </a:rPr>
              <a:t>Degrees</a:t>
            </a:r>
            <a:endParaRPr lang="en-GB" sz="1800" b="1" dirty="0">
              <a:solidFill>
                <a:srgbClr val="CB021A"/>
              </a:solidFill>
            </a:endParaRPr>
          </a:p>
          <a:p>
            <a:pPr marL="0" marR="0" lvl="0" indent="457200" algn="l" rtl="0">
              <a:spcBef>
                <a:spcPts val="0"/>
              </a:spcBef>
              <a:buSzPct val="25000"/>
              <a:buNone/>
            </a:pPr>
            <a:r>
              <a:rPr lang="en-GB" sz="1800" dirty="0" smtClean="0"/>
              <a:t>	Each </a:t>
            </a:r>
            <a:r>
              <a:rPr lang="en-GB" sz="1800" dirty="0"/>
              <a:t>programme has its own </a:t>
            </a:r>
            <a:r>
              <a:rPr lang="en-GB" sz="1800" dirty="0" smtClean="0"/>
              <a:t>deadline</a:t>
            </a:r>
            <a:endParaRPr lang="en-GB" sz="1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42" y="2352814"/>
            <a:ext cx="635004" cy="423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42" y="2883905"/>
            <a:ext cx="635004" cy="423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42" y="3452413"/>
            <a:ext cx="635004" cy="4233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42" y="4827706"/>
            <a:ext cx="635004" cy="4233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957441" y="3024015"/>
            <a:ext cx="3525465" cy="36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547935" y="1941983"/>
            <a:ext cx="6328320" cy="3952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50" b="1" i="1" u="none" strike="noStrike" cap="none" baseline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700335" y="1472787"/>
            <a:ext cx="6328320" cy="2456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5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01325" y="1556290"/>
            <a:ext cx="8642675" cy="526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300" b="1" dirty="0">
                <a:solidFill>
                  <a:srgbClr val="CB021A"/>
                </a:solidFill>
              </a:rPr>
              <a:t>2014-15 Annual </a:t>
            </a:r>
            <a:r>
              <a:rPr lang="en-GB" sz="23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Tuitions </a:t>
            </a:r>
            <a:r>
              <a:rPr lang="en-GB" sz="23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Fees </a:t>
            </a:r>
            <a:r>
              <a:rPr lang="en-GB" sz="23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(based on </a:t>
            </a:r>
            <a:r>
              <a:rPr lang="en-GB" sz="2300" b="1" dirty="0">
                <a:solidFill>
                  <a:srgbClr val="CB021A"/>
                </a:solidFill>
              </a:rPr>
              <a:t>tax residence</a:t>
            </a:r>
            <a:r>
              <a:rPr lang="en-GB" sz="2300" b="1" dirty="0" smtClean="0">
                <a:solidFill>
                  <a:srgbClr val="CB021A"/>
                </a:solidFill>
              </a:rPr>
              <a:t>)</a:t>
            </a:r>
            <a:endParaRPr lang="en-GB" sz="2300" b="1" i="0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30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80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Undergraduate </a:t>
            </a:r>
            <a:r>
              <a:rPr lang="en-GB" sz="180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up to €9,940</a:t>
            </a: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Graduate </a:t>
            </a:r>
            <a:r>
              <a:rPr lang="en-GB" sz="180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up to €13,700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3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300" b="1" dirty="0">
                <a:solidFill>
                  <a:srgbClr val="CB021A"/>
                </a:solidFill>
              </a:rPr>
              <a:t>Financial </a:t>
            </a:r>
            <a:r>
              <a:rPr lang="en-GB" sz="2300" b="1" dirty="0" smtClean="0">
                <a:solidFill>
                  <a:srgbClr val="CB021A"/>
                </a:solidFill>
              </a:rPr>
              <a:t>Aid</a:t>
            </a:r>
            <a:endParaRPr lang="en-GB" sz="2300" b="1" i="0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ct val="100000"/>
            </a:pPr>
            <a:r>
              <a:rPr lang="en-GB" sz="230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800" i="0" u="none" strike="noStrike" cap="none" baseline="0" dirty="0" smtClean="0">
                <a:solidFill>
                  <a:srgbClr val="000000"/>
                </a:solidFill>
                <a:sym typeface="Arial"/>
              </a:rPr>
              <a:t>Undergraduate </a:t>
            </a:r>
            <a:r>
              <a:rPr lang="en-GB" sz="1800" i="0" u="none" strike="noStrike" cap="none" baseline="0" dirty="0">
                <a:solidFill>
                  <a:srgbClr val="000000"/>
                </a:solidFill>
                <a:sym typeface="Arial"/>
              </a:rPr>
              <a:t>- </a:t>
            </a:r>
            <a:r>
              <a:rPr lang="en-GB" sz="1800" dirty="0" err="1" smtClean="0"/>
              <a:t>Boutmy</a:t>
            </a:r>
            <a:r>
              <a:rPr lang="en-GB" sz="1800" dirty="0" smtClean="0"/>
              <a:t> </a:t>
            </a:r>
            <a:r>
              <a:rPr lang="en-GB" sz="1800" dirty="0"/>
              <a:t>(non-EU) and CROUS (EU) Scholarships</a:t>
            </a:r>
            <a:endParaRPr lang="en-GB" sz="180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i="0" u="none" strike="noStrike" cap="none" baseline="0" dirty="0" smtClean="0">
                <a:solidFill>
                  <a:srgbClr val="000000"/>
                </a:solidFill>
                <a:sym typeface="Arial"/>
              </a:rPr>
              <a:t>	Graduate - Eiffel, </a:t>
            </a:r>
            <a:r>
              <a:rPr lang="en-GB" sz="1800" i="0" u="none" strike="noStrike" cap="none" baseline="0" dirty="0" err="1" smtClean="0">
                <a:solidFill>
                  <a:srgbClr val="000000"/>
                </a:solidFill>
                <a:sym typeface="Arial"/>
              </a:rPr>
              <a:t>Boutmy</a:t>
            </a:r>
            <a:r>
              <a:rPr lang="en-GB" sz="1800" i="0" u="none" strike="noStrike" cap="none" baseline="0" dirty="0" smtClean="0">
                <a:solidFill>
                  <a:srgbClr val="000000"/>
                </a:solidFill>
                <a:sym typeface="Arial"/>
              </a:rPr>
              <a:t> (non-EU) and CROUS (EU) Scholarships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en-GB" sz="1800" dirty="0" smtClean="0"/>
              <a:t>	Partnerships </a:t>
            </a:r>
            <a:r>
              <a:rPr lang="en-GB" sz="1800" dirty="0"/>
              <a:t>with Local Loan &amp; Scholarship Authorities</a:t>
            </a:r>
            <a:endParaRPr lang="en-GB" sz="180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L="342900" marR="0" lvl="0" indent="-1968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3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3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Benefits for all Students in </a:t>
            </a:r>
            <a:r>
              <a:rPr lang="en-GB" sz="23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  <a:endParaRPr lang="en-GB" sz="2300" b="1" i="0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30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800" dirty="0" smtClean="0"/>
              <a:t>Monthly </a:t>
            </a:r>
            <a:r>
              <a:rPr lang="en-GB" sz="1800" dirty="0"/>
              <a:t>H</a:t>
            </a:r>
            <a:r>
              <a:rPr lang="en-GB" sz="1800" i="0" u="none" strike="noStrike" cap="none" baseline="0" dirty="0">
                <a:solidFill>
                  <a:srgbClr val="000000"/>
                </a:solidFill>
                <a:sym typeface="Arial"/>
              </a:rPr>
              <a:t>ousing Stipen</a:t>
            </a:r>
            <a:r>
              <a:rPr lang="en-GB" sz="1800" dirty="0"/>
              <a:t>d (approx. €100)</a:t>
            </a: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dirty="0" smtClean="0"/>
              <a:t>	Basic </a:t>
            </a:r>
            <a:r>
              <a:rPr lang="en-GB" sz="1800" dirty="0"/>
              <a:t>H</a:t>
            </a:r>
            <a:r>
              <a:rPr lang="en-GB" sz="1800" dirty="0" smtClean="0"/>
              <a:t>ealthcare </a:t>
            </a:r>
            <a:r>
              <a:rPr lang="en-GB" sz="1800" dirty="0"/>
              <a:t>C</a:t>
            </a:r>
            <a:r>
              <a:rPr lang="en-GB" sz="1800" dirty="0" smtClean="0"/>
              <a:t>overage </a:t>
            </a:r>
            <a:r>
              <a:rPr lang="en-GB" sz="1800" dirty="0"/>
              <a:t>upon R</a:t>
            </a:r>
            <a:r>
              <a:rPr lang="en-GB" sz="1800" dirty="0" smtClean="0"/>
              <a:t>egistration </a:t>
            </a:r>
            <a:r>
              <a:rPr lang="en-GB" sz="1800" dirty="0"/>
              <a:t>(€230)</a:t>
            </a:r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 dirty="0" smtClean="0"/>
              <a:t>	Regular discounts</a:t>
            </a:r>
            <a:endParaRPr lang="en-GB" sz="1800" dirty="0"/>
          </a:p>
          <a:p>
            <a:pPr marR="0" lvl="0" algn="l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600" i="1" dirty="0" smtClean="0"/>
              <a:t>	Books</a:t>
            </a:r>
            <a:r>
              <a:rPr lang="en-GB" sz="1600" i="1" dirty="0"/>
              <a:t>, Tech Equipment</a:t>
            </a:r>
            <a:r>
              <a:rPr lang="en-GB" sz="1600" i="1" dirty="0" smtClean="0"/>
              <a:t>, </a:t>
            </a:r>
            <a:r>
              <a:rPr lang="en-GB" sz="1600" i="1" u="none" strike="noStrike" cap="none" baseline="0" dirty="0" smtClean="0">
                <a:solidFill>
                  <a:srgbClr val="000000"/>
                </a:solidFill>
                <a:sym typeface="Arial"/>
              </a:rPr>
              <a:t>Transportation</a:t>
            </a:r>
            <a:r>
              <a:rPr lang="en-GB" sz="1600" i="1" u="none" strike="noStrike" cap="none" baseline="0" dirty="0">
                <a:solidFill>
                  <a:srgbClr val="000000"/>
                </a:solidFill>
                <a:sym typeface="Arial"/>
              </a:rPr>
              <a:t>, </a:t>
            </a:r>
            <a:r>
              <a:rPr lang="en-GB" sz="1600" i="1" dirty="0"/>
              <a:t>M</a:t>
            </a:r>
            <a:r>
              <a:rPr lang="en-GB" sz="1600" i="1" u="none" strike="noStrike" cap="none" baseline="0" dirty="0">
                <a:solidFill>
                  <a:srgbClr val="000000"/>
                </a:solidFill>
                <a:sym typeface="Arial"/>
              </a:rPr>
              <a:t>useums, </a:t>
            </a:r>
            <a:r>
              <a:rPr lang="en-GB" sz="1600" i="1" dirty="0" smtClean="0"/>
              <a:t>C</a:t>
            </a:r>
            <a:r>
              <a:rPr lang="en-GB" sz="1600" i="1" u="none" strike="noStrike" cap="none" baseline="0" dirty="0" smtClean="0">
                <a:solidFill>
                  <a:srgbClr val="000000"/>
                </a:solidFill>
                <a:sym typeface="Arial"/>
              </a:rPr>
              <a:t>inemas</a:t>
            </a:r>
            <a:r>
              <a:rPr lang="en-GB" sz="1600" i="1" u="none" strike="noStrike" cap="none" baseline="0" dirty="0">
                <a:solidFill>
                  <a:srgbClr val="000000"/>
                </a:solidFill>
                <a:sym typeface="Arial"/>
              </a:rPr>
              <a:t>, etc.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1859602"/>
            <a:ext cx="635004" cy="4233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2171330"/>
            <a:ext cx="635004" cy="4233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3169782"/>
            <a:ext cx="635004" cy="423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3468891"/>
            <a:ext cx="635004" cy="423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4779056"/>
            <a:ext cx="635004" cy="4233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5070464"/>
            <a:ext cx="635004" cy="4233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5350327"/>
            <a:ext cx="635004" cy="4233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3" y="3755802"/>
            <a:ext cx="635004" cy="4233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561704" y="1637183"/>
            <a:ext cx="2282104" cy="243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50" b="1" i="1" u="none" strike="noStrike" cap="none" baseline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700335" y="1167987"/>
            <a:ext cx="6328320" cy="2456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5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83" y="1557163"/>
            <a:ext cx="1832346" cy="2159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786583" y="3861048"/>
            <a:ext cx="183234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000" b="1" i="0" u="none" strike="noStrike" cap="none" baseline="0" dirty="0">
                <a:solidFill>
                  <a:srgbClr val="CB021A"/>
                </a:solidFill>
                <a:latin typeface="+mn-lt"/>
                <a:ea typeface="Calibri"/>
                <a:cs typeface="Arctic Regular"/>
                <a:sym typeface="Calibri"/>
              </a:rPr>
              <a:t>Pierre Trudeau </a:t>
            </a:r>
            <a:r>
              <a:rPr lang="en-GB" sz="10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Arctic Regular"/>
                <a:sym typeface="Calibri"/>
              </a:rPr>
              <a:t>– former Canadian Prime Minister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5378" y="1557163"/>
            <a:ext cx="1605809" cy="206747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462110" y="3851135"/>
            <a:ext cx="183234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000" b="1" i="0" u="none" strike="noStrike" cap="none" baseline="0" dirty="0">
                <a:solidFill>
                  <a:srgbClr val="CB021A"/>
                </a:solidFill>
                <a:latin typeface="+mn-lt"/>
                <a:ea typeface="Calibri"/>
                <a:sym typeface="Calibri"/>
              </a:rPr>
              <a:t>Boutros Boutros-Ghali </a:t>
            </a:r>
            <a:r>
              <a:rPr lang="en-GB" sz="10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sym typeface="Calibri"/>
              </a:rPr>
              <a:t>– former UN Secretary General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1" y="1528038"/>
            <a:ext cx="1512167" cy="20966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6212112" y="3803480"/>
            <a:ext cx="183234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000" b="1" i="0" u="none" strike="noStrike" cap="none" baseline="0" dirty="0">
                <a:solidFill>
                  <a:srgbClr val="CB021A"/>
                </a:solidFill>
                <a:ea typeface="Calibri"/>
                <a:sym typeface="Calibri"/>
              </a:rPr>
              <a:t>Clara </a:t>
            </a:r>
            <a:r>
              <a:rPr lang="en-GB" sz="1000" b="1" i="0" u="none" strike="noStrike" cap="none" baseline="0" dirty="0" err="1">
                <a:solidFill>
                  <a:srgbClr val="CB021A"/>
                </a:solidFill>
                <a:ea typeface="Calibri"/>
                <a:sym typeface="Calibri"/>
              </a:rPr>
              <a:t>Gaymard</a:t>
            </a:r>
            <a:r>
              <a:rPr lang="en-GB" sz="1000" b="1" i="0" u="none" strike="noStrike" cap="none" baseline="0" dirty="0">
                <a:solidFill>
                  <a:srgbClr val="CB021A"/>
                </a:solidFill>
                <a:ea typeface="Calibri"/>
                <a:sym typeface="Calibri"/>
              </a:rPr>
              <a:t> </a:t>
            </a:r>
            <a:r>
              <a:rPr lang="en-GB" sz="1000" b="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– Vice President of GE International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503016" y="6119560"/>
            <a:ext cx="183234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ea typeface="Calibri"/>
                <a:sym typeface="Calibri"/>
              </a:rPr>
              <a:t>YOU?</a:t>
            </a:r>
          </a:p>
        </p:txBody>
      </p:sp>
      <p:pic>
        <p:nvPicPr>
          <p:cNvPr id="2" name="Image 1" descr="avat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23" y="4570842"/>
            <a:ext cx="1529994" cy="15299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0"/>
          <p:cNvSpPr txBox="1">
            <a:spLocks/>
          </p:cNvSpPr>
          <p:nvPr/>
        </p:nvSpPr>
        <p:spPr>
          <a:xfrm>
            <a:off x="741860" y="1812880"/>
            <a:ext cx="3718628" cy="265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dirty="0" smtClean="0">
                <a:solidFill>
                  <a:srgbClr val="CB021A"/>
                </a:solidFill>
              </a:rPr>
              <a:t>13,000</a:t>
            </a:r>
            <a:r>
              <a:rPr lang="en-GB" sz="1800" dirty="0" smtClean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students</a:t>
            </a: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endParaRPr lang="en-GB" sz="1800" b="1" dirty="0" smtClean="0">
              <a:solidFill>
                <a:srgbClr val="CB021A"/>
              </a:solidFill>
            </a:endParaRP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dirty="0" smtClean="0">
                <a:solidFill>
                  <a:srgbClr val="CB021A"/>
                </a:solidFill>
              </a:rPr>
              <a:t>46%</a:t>
            </a:r>
            <a:r>
              <a:rPr lang="en-GB" sz="2400" dirty="0" smtClean="0">
                <a:solidFill>
                  <a:srgbClr val="CB021A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international student body </a:t>
            </a:r>
            <a:br>
              <a:rPr lang="en-GB" dirty="0" smtClean="0">
                <a:solidFill>
                  <a:schemeClr val="dk1"/>
                </a:solidFill>
              </a:rPr>
            </a:br>
            <a:r>
              <a:rPr lang="en-GB" dirty="0" smtClean="0">
                <a:solidFill>
                  <a:schemeClr val="dk1"/>
                </a:solidFill>
              </a:rPr>
              <a:t>coming from  </a:t>
            </a:r>
            <a:r>
              <a:rPr lang="en-GB" sz="2400" b="1" dirty="0" smtClean="0">
                <a:solidFill>
                  <a:srgbClr val="CB021A"/>
                </a:solidFill>
              </a:rPr>
              <a:t>150</a:t>
            </a:r>
            <a:r>
              <a:rPr lang="en-GB" sz="1800" dirty="0" smtClean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countries </a:t>
            </a: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endParaRPr lang="en-GB" sz="1800" b="1" dirty="0">
              <a:solidFill>
                <a:schemeClr val="dk1"/>
              </a:solidFill>
            </a:endParaRP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dirty="0" smtClean="0">
                <a:solidFill>
                  <a:srgbClr val="CB021A"/>
                </a:solidFill>
              </a:rPr>
              <a:t>30%</a:t>
            </a:r>
            <a:r>
              <a:rPr lang="en-GB" sz="2400" dirty="0" smtClean="0">
                <a:solidFill>
                  <a:srgbClr val="CB021A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receive scholarships</a:t>
            </a: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endParaRPr lang="en-GB" sz="1800" b="1" dirty="0" smtClean="0">
              <a:solidFill>
                <a:srgbClr val="CB021A"/>
              </a:solidFill>
            </a:endParaRPr>
          </a:p>
          <a:p>
            <a:pPr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dirty="0" smtClean="0">
                <a:solidFill>
                  <a:srgbClr val="CB021A"/>
                </a:solidFill>
              </a:rPr>
              <a:t>55,000 </a:t>
            </a:r>
            <a:r>
              <a:rPr lang="en-GB" dirty="0" smtClean="0">
                <a:solidFill>
                  <a:schemeClr val="dk1"/>
                </a:solidFill>
              </a:rPr>
              <a:t>Alumni Network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2" name="Shape 85"/>
          <p:cNvSpPr txBox="1"/>
          <p:nvPr/>
        </p:nvSpPr>
        <p:spPr>
          <a:xfrm>
            <a:off x="741860" y="4530833"/>
            <a:ext cx="3403760" cy="2154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 </a:t>
            </a:r>
            <a:r>
              <a:rPr lang="en-GB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lang="en-GB" sz="18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 </a:t>
            </a:r>
            <a:r>
              <a:rPr lang="en-GB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GB" sz="18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</a:t>
            </a:r>
            <a:r>
              <a:rPr lang="en-GB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languages taught</a:t>
            </a:r>
          </a:p>
        </p:txBody>
      </p:sp>
      <p:sp>
        <p:nvSpPr>
          <p:cNvPr id="13" name="Shape 81"/>
          <p:cNvSpPr/>
          <p:nvPr/>
        </p:nvSpPr>
        <p:spPr>
          <a:xfrm>
            <a:off x="4740452" y="1525334"/>
            <a:ext cx="3692348" cy="295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GB" sz="1800" b="1" i="0" u="none" strike="noStrike" cap="none" baseline="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Research </a:t>
            </a:r>
            <a:r>
              <a:rPr lang="en-GB" dirty="0">
                <a:solidFill>
                  <a:schemeClr val="dk1"/>
                </a:solidFill>
              </a:rPr>
              <a:t>U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nits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visiting 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professors </a:t>
            </a:r>
            <a:r>
              <a:rPr lang="en-GB" dirty="0">
                <a:solidFill>
                  <a:schemeClr val="dk1"/>
                </a:solidFill>
              </a:rPr>
              <a:t>each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 year from all </a:t>
            </a:r>
            <a:endParaRPr lang="en-GB" b="0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over 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the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world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5,000</a:t>
            </a:r>
            <a:r>
              <a:rPr lang="en-GB" sz="1800" b="0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lecturers </a:t>
            </a:r>
            <a:r>
              <a:rPr lang="en-GB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backgrounds in academia, business or public administration</a:t>
            </a:r>
          </a:p>
        </p:txBody>
      </p:sp>
      <p:sp>
        <p:nvSpPr>
          <p:cNvPr id="14" name="Shape 86"/>
          <p:cNvSpPr/>
          <p:nvPr/>
        </p:nvSpPr>
        <p:spPr>
          <a:xfrm>
            <a:off x="4740452" y="4220091"/>
            <a:ext cx="4108908" cy="2277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CB021A"/>
                </a:solidFill>
              </a:rPr>
              <a:t>35</a:t>
            </a:r>
            <a:r>
              <a:rPr lang="en-GB" sz="2400" b="1" dirty="0" smtClean="0">
                <a:solidFill>
                  <a:srgbClr val="CB021A"/>
                </a:solidFill>
              </a:rPr>
              <a:t>% </a:t>
            </a:r>
            <a:r>
              <a:rPr lang="en-GB" dirty="0" smtClean="0">
                <a:solidFill>
                  <a:schemeClr val="dk1"/>
                </a:solidFill>
              </a:rPr>
              <a:t>of </a:t>
            </a:r>
            <a:r>
              <a:rPr lang="en-GB" dirty="0">
                <a:solidFill>
                  <a:schemeClr val="dk1"/>
                </a:solidFill>
              </a:rPr>
              <a:t>Sciences Po’s budget is </a:t>
            </a:r>
            <a:r>
              <a:rPr lang="en-GB" dirty="0" smtClean="0">
                <a:solidFill>
                  <a:schemeClr val="dk1"/>
                </a:solidFill>
              </a:rPr>
              <a:t>dedicated to research</a:t>
            </a:r>
            <a:endParaRPr lang="en-GB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2400" b="1" i="0" u="none" strike="noStrike" cap="none" baseline="3000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rgbClr val="FFFFFF"/>
                </a:solidFill>
              </a:rPr>
              <a:t>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French 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institution in QS World University </a:t>
            </a:r>
            <a:r>
              <a:rPr lang="en-GB" b="0" i="0" u="none" strike="noStrike" cap="none" baseline="0" dirty="0" smtClean="0">
                <a:solidFill>
                  <a:schemeClr val="dk1"/>
                </a:solidFill>
                <a:sym typeface="Arial"/>
              </a:rPr>
              <a:t>Rankings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in Political Science &amp; International Relations and Sociology </a:t>
            </a:r>
          </a:p>
        </p:txBody>
      </p:sp>
    </p:spTree>
    <p:extLst>
      <p:ext uri="{BB962C8B-B14F-4D97-AF65-F5344CB8AC3E}">
        <p14:creationId xmlns:p14="http://schemas.microsoft.com/office/powerpoint/2010/main" val="3747217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160" y="3027680"/>
            <a:ext cx="4246879" cy="3027680"/>
          </a:xfrm>
          <a:prstGeom prst="rect">
            <a:avLst/>
          </a:prstGeom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95525" y="1891175"/>
            <a:ext cx="3525599" cy="37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rtl="0">
              <a:spcBef>
                <a:spcPts val="0"/>
              </a:spcBef>
              <a:buClr>
                <a:srgbClr val="CB021A"/>
              </a:buClr>
              <a:buSzPct val="25000"/>
            </a:pPr>
            <a:r>
              <a:rPr lang="en-GB" sz="28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800" dirty="0" smtClean="0">
                <a:solidFill>
                  <a:schemeClr val="dk1"/>
                </a:solidFill>
              </a:rPr>
              <a:t>  </a:t>
            </a:r>
            <a:r>
              <a:rPr lang="en-GB" sz="1600" dirty="0">
                <a:solidFill>
                  <a:schemeClr val="dk1"/>
                </a:solidFill>
              </a:rPr>
              <a:t>Y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ear </a:t>
            </a:r>
            <a:r>
              <a:rPr lang="en-GB" sz="1600" dirty="0" smtClean="0">
                <a:solidFill>
                  <a:schemeClr val="dk1"/>
                </a:solidFill>
              </a:rPr>
              <a:t>undergraduate degree</a:t>
            </a:r>
            <a:br>
              <a:rPr lang="en-GB" sz="1600" dirty="0" smtClean="0">
                <a:solidFill>
                  <a:schemeClr val="dk1"/>
                </a:solidFill>
              </a:rPr>
            </a:br>
            <a:r>
              <a:rPr lang="en-GB" sz="1600" b="0" i="1" u="none" strike="noStrike" cap="none" baseline="0" dirty="0" smtClean="0">
                <a:solidFill>
                  <a:schemeClr val="dk1"/>
                </a:solidFill>
                <a:sym typeface="Arial"/>
              </a:rPr>
              <a:t>2 years in France &amp; 1 year abroad</a:t>
            </a:r>
            <a:br>
              <a:rPr lang="en-GB" sz="1600" b="0" i="1" u="none" strike="noStrike" cap="none" baseline="0" dirty="0" smtClean="0">
                <a:solidFill>
                  <a:schemeClr val="dk1"/>
                </a:solidFill>
                <a:sym typeface="Arial"/>
              </a:rPr>
            </a:b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dirty="0" smtClean="0">
                <a:solidFill>
                  <a:srgbClr val="CB021A"/>
                </a:solidFill>
              </a:rPr>
              <a:t>8</a:t>
            </a:r>
            <a:r>
              <a:rPr lang="en-GB" sz="1600" dirty="0" smtClean="0">
                <a:solidFill>
                  <a:schemeClr val="dk1"/>
                </a:solidFill>
              </a:rPr>
              <a:t>  World </a:t>
            </a:r>
            <a:r>
              <a:rPr lang="en-GB" sz="1600" dirty="0">
                <a:solidFill>
                  <a:schemeClr val="dk1"/>
                </a:solidFill>
              </a:rPr>
              <a:t>Region Focuses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806805" y="2460134"/>
            <a:ext cx="4174635" cy="34733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8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1" dirty="0" smtClean="0">
                <a:solidFill>
                  <a:srgbClr val="CB021A"/>
                </a:solidFill>
              </a:rPr>
              <a:t>21</a:t>
            </a:r>
            <a:r>
              <a:rPr lang="en-GB" sz="2000" b="1" dirty="0">
                <a:solidFill>
                  <a:srgbClr val="CB021A"/>
                </a:solidFill>
              </a:rPr>
              <a:t>-24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1500" b="1" dirty="0" smtClean="0">
                <a:solidFill>
                  <a:schemeClr val="dk1"/>
                </a:solidFill>
              </a:rPr>
              <a:t>Hours of coursework per week</a:t>
            </a:r>
          </a:p>
          <a:p>
            <a:pPr marL="0" marR="0" lvl="0" indent="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    Art </a:t>
            </a:r>
            <a:r>
              <a:rPr lang="en-GB" dirty="0">
                <a:solidFill>
                  <a:schemeClr val="dk1"/>
                </a:solidFill>
              </a:rPr>
              <a:t>Workshops to Discover the Art of Politics</a:t>
            </a:r>
          </a:p>
          <a:p>
            <a:pPr marL="0" marR="0" lvl="0" indent="4572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/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   Group </a:t>
            </a:r>
            <a:r>
              <a:rPr lang="en-GB" dirty="0">
                <a:solidFill>
                  <a:schemeClr val="dk1"/>
                </a:solidFill>
              </a:rPr>
              <a:t>Projects</a:t>
            </a:r>
          </a:p>
          <a:p>
            <a:pPr marL="4572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    Opportunities </a:t>
            </a:r>
            <a:r>
              <a:rPr lang="en-GB" dirty="0">
                <a:solidFill>
                  <a:schemeClr val="dk1"/>
                </a:solidFill>
              </a:rPr>
              <a:t>for Student Engagement</a:t>
            </a:r>
          </a:p>
          <a:p>
            <a:pPr marL="4572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    Internships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92980" y="4614271"/>
            <a:ext cx="4284634" cy="162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Clr>
                <a:srgbClr val="CB021A"/>
              </a:buClr>
              <a:buSzPct val="25000"/>
              <a:buFont typeface="Arial Narrow"/>
              <a:buNone/>
            </a:pPr>
            <a:r>
              <a:rPr lang="en-GB" sz="2800" b="1" i="0" u="none" strike="noStrike" cap="none" baseline="0" dirty="0" smtClean="0">
                <a:solidFill>
                  <a:srgbClr val="CB021A"/>
                </a:solidFill>
                <a:latin typeface="+mn-lt"/>
                <a:ea typeface="Arial Narrow"/>
                <a:cs typeface="Arial Narrow"/>
                <a:sym typeface="Arial Narrow"/>
              </a:rPr>
              <a:t>25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</a:rPr>
              <a:t>L</a:t>
            </a:r>
            <a:r>
              <a:rPr lang="en-GB" sz="1600" i="0" u="none" strike="noStrike" cap="none" baseline="0" dirty="0" smtClean="0">
                <a:solidFill>
                  <a:schemeClr val="dk1"/>
                </a:solidFill>
              </a:rPr>
              <a:t>anguages taught</a:t>
            </a:r>
            <a:endParaRPr lang="en-GB" sz="1600" i="0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360"/>
              </a:spcAft>
              <a:buClr>
                <a:srgbClr val="CB021A"/>
              </a:buClr>
              <a:buSzPct val="100000"/>
              <a:buFont typeface="Arial"/>
              <a:buChar char="▪"/>
            </a:pPr>
            <a:r>
              <a:rPr lang="en-GB" dirty="0" smtClean="0">
                <a:solidFill>
                  <a:schemeClr val="dk1"/>
                </a:solidFill>
              </a:rPr>
              <a:t> English </a:t>
            </a:r>
            <a:r>
              <a:rPr lang="en-GB" dirty="0">
                <a:solidFill>
                  <a:schemeClr val="dk1"/>
                </a:solidFill>
              </a:rPr>
              <a:t>and </a:t>
            </a:r>
            <a:r>
              <a:rPr lang="en-GB" b="0" u="none" strike="noStrike" cap="none" baseline="0" dirty="0">
                <a:solidFill>
                  <a:schemeClr val="dk1"/>
                </a:solidFill>
                <a:sym typeface="Arial"/>
              </a:rPr>
              <a:t>French are languages </a:t>
            </a:r>
            <a:endParaRPr lang="en-GB" b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360"/>
              </a:spcAft>
              <a:buClr>
                <a:srgbClr val="CB021A"/>
              </a:buClr>
              <a:buSzPct val="100000"/>
            </a:pPr>
            <a:r>
              <a:rPr lang="en-GB" b="0" u="none" strike="noStrike" cap="none" baseline="0" dirty="0" smtClean="0">
                <a:solidFill>
                  <a:schemeClr val="dk1"/>
                </a:solidFill>
                <a:sym typeface="Arial"/>
              </a:rPr>
              <a:t>of </a:t>
            </a:r>
            <a:r>
              <a:rPr lang="en-GB" b="0" u="none" strike="noStrike" cap="none" baseline="0" dirty="0">
                <a:solidFill>
                  <a:schemeClr val="dk1"/>
                </a:solidFill>
                <a:sym typeface="Arial"/>
              </a:rPr>
              <a:t>instructions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360"/>
              </a:spcAft>
              <a:buClr>
                <a:srgbClr val="CB021A"/>
              </a:buClr>
              <a:buSzPct val="100000"/>
              <a:buFont typeface="Arial"/>
              <a:buChar char="▪"/>
            </a:pPr>
            <a:r>
              <a:rPr lang="en-GB" b="0" u="none" strike="noStrike" cap="none" baseline="0" dirty="0">
                <a:solidFill>
                  <a:schemeClr val="dk1"/>
                </a:solidFill>
                <a:sym typeface="Arial"/>
              </a:rPr>
              <a:t> Opportunity to learn Korean, Hungarian, </a:t>
            </a:r>
            <a:r>
              <a:rPr lang="en-GB" b="0" u="none" strike="noStrike" cap="none" baseline="0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en-GB" b="0" u="none" strike="noStrike" cap="none" baseline="0" dirty="0" smtClean="0">
                <a:solidFill>
                  <a:schemeClr val="dk1"/>
                </a:solidFill>
                <a:sym typeface="Arial"/>
              </a:rPr>
            </a:br>
            <a:r>
              <a:rPr lang="en-GB" b="0" u="none" strike="noStrike" cap="none" baseline="0" dirty="0" smtClean="0">
                <a:solidFill>
                  <a:schemeClr val="dk1"/>
                </a:solidFill>
                <a:sym typeface="Arial"/>
              </a:rPr>
              <a:t>Chinese</a:t>
            </a:r>
            <a:r>
              <a:rPr lang="en-GB" b="0" u="none" strike="noStrike" cap="none" baseline="0" dirty="0">
                <a:solidFill>
                  <a:schemeClr val="dk1"/>
                </a:solidFill>
                <a:sym typeface="Arial"/>
              </a:rPr>
              <a:t>, Hindi, Russian, Portuguese, </a:t>
            </a:r>
            <a:r>
              <a:rPr lang="en-GB" dirty="0">
                <a:solidFill>
                  <a:schemeClr val="dk1"/>
                </a:solidFill>
              </a:rPr>
              <a:t>etc.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59" y="3801634"/>
            <a:ext cx="635004" cy="423334"/>
          </a:xfrm>
          <a:prstGeom prst="rect">
            <a:avLst/>
          </a:prstGeom>
        </p:spPr>
      </p:pic>
      <p:pic>
        <p:nvPicPr>
          <p:cNvPr id="4" name="Image 3" descr="Course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59" y="2383627"/>
            <a:ext cx="1386781" cy="6118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59" y="4190937"/>
            <a:ext cx="635004" cy="423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59" y="4614271"/>
            <a:ext cx="635004" cy="423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59" y="5037605"/>
            <a:ext cx="635004" cy="4233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3" y="1830008"/>
            <a:ext cx="3733567" cy="3614544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x="2881510" y="5950080"/>
            <a:ext cx="3416400" cy="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Programmes taught in English with intensive French language study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70" y="2235200"/>
            <a:ext cx="146170" cy="1461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7520" y="2143760"/>
            <a:ext cx="272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chemeClr val="tx1"/>
                </a:solidFill>
              </a:rPr>
              <a:t>Le Havre </a:t>
            </a:r>
            <a:r>
              <a:rPr lang="en-GB" b="1" dirty="0" smtClean="0">
                <a:solidFill>
                  <a:schemeClr val="tx1"/>
                </a:solidFill>
              </a:rPr>
              <a:t>Campus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Europe</a:t>
            </a:r>
            <a:r>
              <a:rPr lang="en-GB" dirty="0">
                <a:solidFill>
                  <a:schemeClr val="tx1"/>
                </a:solidFill>
              </a:rPr>
              <a:t>-Asia </a:t>
            </a:r>
            <a:r>
              <a:rPr lang="en-GB" dirty="0" smtClean="0">
                <a:solidFill>
                  <a:schemeClr val="tx1"/>
                </a:solidFill>
              </a:rPr>
              <a:t>Relations*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4585" y="2223721"/>
            <a:ext cx="146535" cy="146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C09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0755" y="2123440"/>
            <a:ext cx="272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Reims Campus</a:t>
            </a:r>
          </a:p>
          <a:p>
            <a:pPr lvl="0"/>
            <a:r>
              <a:rPr lang="en-GB" dirty="0" smtClean="0"/>
              <a:t>Europe</a:t>
            </a:r>
            <a:r>
              <a:rPr lang="en-GB" dirty="0"/>
              <a:t>-</a:t>
            </a:r>
            <a:r>
              <a:rPr lang="en-GB" dirty="0" smtClean="0"/>
              <a:t>Africa Relations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6420754" y="2712720"/>
            <a:ext cx="2722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Europe-North America </a:t>
            </a:r>
          </a:p>
          <a:p>
            <a:pPr lvl="0"/>
            <a:r>
              <a:rPr lang="en-GB" dirty="0" smtClean="0"/>
              <a:t>Relations*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51670" y="3017520"/>
            <a:ext cx="146170" cy="146170"/>
          </a:xfrm>
          <a:prstGeom prst="rect">
            <a:avLst/>
          </a:prstGeom>
          <a:solidFill>
            <a:srgbClr val="FAC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77520" y="2926080"/>
            <a:ext cx="272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Paris</a:t>
            </a:r>
            <a:r>
              <a:rPr lang="en-GB" b="1" dirty="0" smtClean="0">
                <a:solidFill>
                  <a:srgbClr val="FAC131"/>
                </a:solidFill>
              </a:rPr>
              <a:t> </a:t>
            </a:r>
            <a:r>
              <a:rPr lang="en-GB" b="1" dirty="0" smtClean="0"/>
              <a:t>Campus</a:t>
            </a:r>
            <a:br>
              <a:rPr lang="en-GB" b="1" dirty="0" smtClean="0"/>
            </a:br>
            <a:r>
              <a:rPr lang="en-GB" dirty="0" smtClean="0"/>
              <a:t>Graduate Study Programmes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51670" y="3759200"/>
            <a:ext cx="146170" cy="146170"/>
          </a:xfrm>
          <a:prstGeom prst="rect">
            <a:avLst/>
          </a:prstGeom>
          <a:solidFill>
            <a:srgbClr val="FA4F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4F3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7520" y="3667760"/>
            <a:ext cx="2722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Poitiers Campus</a:t>
            </a:r>
          </a:p>
          <a:p>
            <a:pPr lvl="0"/>
            <a:r>
              <a:rPr lang="en-GB" dirty="0" smtClean="0"/>
              <a:t>Europe-Latin America </a:t>
            </a:r>
          </a:p>
          <a:p>
            <a:pPr lvl="0"/>
            <a:r>
              <a:rPr lang="en-GB" dirty="0" smtClean="0"/>
              <a:t>Relations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274585" y="4519881"/>
            <a:ext cx="146535" cy="146535"/>
          </a:xfrm>
          <a:prstGeom prst="rect">
            <a:avLst/>
          </a:prstGeom>
          <a:solidFill>
            <a:srgbClr val="960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C09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20755" y="4419600"/>
            <a:ext cx="2722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Nancy Campus</a:t>
            </a:r>
          </a:p>
          <a:p>
            <a:pPr lvl="0"/>
            <a:r>
              <a:rPr lang="en-GB" dirty="0" smtClean="0"/>
              <a:t>European Franco-German Relations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233020" y="3548985"/>
            <a:ext cx="146535" cy="146535"/>
          </a:xfrm>
          <a:prstGeom prst="rect">
            <a:avLst/>
          </a:prstGeom>
          <a:solidFill>
            <a:srgbClr val="3362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C09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79190" y="3448704"/>
            <a:ext cx="2722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Dijon Campus</a:t>
            </a:r>
          </a:p>
          <a:p>
            <a:pPr lvl="0"/>
            <a:r>
              <a:rPr lang="en-GB" dirty="0" smtClean="0"/>
              <a:t>Central and Eastern European Relations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11030" y="4715897"/>
            <a:ext cx="146535" cy="146535"/>
          </a:xfrm>
          <a:prstGeom prst="rect">
            <a:avLst/>
          </a:prstGeom>
          <a:solidFill>
            <a:srgbClr val="60B2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AC09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7200" y="4615616"/>
            <a:ext cx="272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err="1" smtClean="0"/>
              <a:t>Menton</a:t>
            </a:r>
            <a:r>
              <a:rPr lang="en-GB" b="1" dirty="0" smtClean="0"/>
              <a:t> Campus</a:t>
            </a:r>
          </a:p>
          <a:p>
            <a:pPr lvl="0"/>
            <a:r>
              <a:rPr lang="en-GB" dirty="0" smtClean="0"/>
              <a:t>Europe Middle East Relations*</a:t>
            </a:r>
            <a:endParaRPr lang="en-GB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056600" y="1879600"/>
            <a:ext cx="3220760" cy="3942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0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baseline="0" dirty="0" smtClean="0">
                <a:solidFill>
                  <a:schemeClr val="dk1"/>
                </a:solidFill>
                <a:sym typeface="Arial"/>
              </a:rPr>
              <a:t>Semesters </a:t>
            </a:r>
            <a:r>
              <a:rPr lang="en-GB" sz="1800" b="1" dirty="0">
                <a:solidFill>
                  <a:schemeClr val="dk1"/>
                </a:solidFill>
              </a:rPr>
              <a:t>beyond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sym typeface="Arial"/>
              </a:rPr>
              <a:t> Sciences Po and </a:t>
            </a:r>
            <a:r>
              <a:rPr lang="en-GB" sz="1800" b="1" i="0" u="none" strike="noStrike" cap="none" baseline="0" dirty="0" smtClean="0">
                <a:solidFill>
                  <a:schemeClr val="dk1"/>
                </a:solidFill>
                <a:sym typeface="Arial"/>
              </a:rPr>
              <a:t>France</a:t>
            </a:r>
            <a:endParaRPr lang="en-GB"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1600" dirty="0" smtClean="0">
                <a:solidFill>
                  <a:schemeClr val="dk1"/>
                </a:solidFill>
              </a:rPr>
              <a:t>    Academic </a:t>
            </a:r>
            <a:r>
              <a:rPr lang="en-GB" sz="1600" dirty="0">
                <a:solidFill>
                  <a:schemeClr val="dk1"/>
                </a:solidFill>
              </a:rPr>
              <a:t>Exchange in one of </a:t>
            </a:r>
            <a:r>
              <a:rPr lang="en-GB" sz="1600" dirty="0" smtClean="0">
                <a:solidFill>
                  <a:srgbClr val="CB021A"/>
                </a:solidFill>
              </a:rPr>
              <a:t>     </a:t>
            </a:r>
            <a:r>
              <a:rPr lang="en-GB" sz="2800" b="1" dirty="0" smtClean="0">
                <a:solidFill>
                  <a:srgbClr val="CB021A"/>
                </a:solidFill>
              </a:rPr>
              <a:t>410</a:t>
            </a:r>
            <a:r>
              <a:rPr lang="en-GB" sz="1600" dirty="0" smtClean="0">
                <a:solidFill>
                  <a:srgbClr val="CB021A"/>
                </a:solidFill>
              </a:rPr>
              <a:t>  </a:t>
            </a:r>
            <a:r>
              <a:rPr lang="en-GB" sz="1600" dirty="0" smtClean="0">
                <a:solidFill>
                  <a:schemeClr val="dk1"/>
                </a:solidFill>
              </a:rPr>
              <a:t>Partner Universities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16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1600" dirty="0" smtClean="0">
                <a:solidFill>
                  <a:schemeClr val="dk1"/>
                </a:solidFill>
              </a:rPr>
              <a:t>    Internship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1600" dirty="0" smtClean="0">
                <a:solidFill>
                  <a:schemeClr val="dk1"/>
                </a:solidFill>
              </a:rPr>
              <a:t>    Personal </a:t>
            </a:r>
            <a:r>
              <a:rPr lang="en-GB" sz="1600" dirty="0">
                <a:solidFill>
                  <a:schemeClr val="dk1"/>
                </a:solidFill>
              </a:rPr>
              <a:t>Project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Char char="•"/>
            </a:pPr>
            <a:endParaRPr lang="en-GB" sz="1600" b="0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810661" y="2519681"/>
            <a:ext cx="3683099" cy="309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1" i="0" u="none" strike="noStrike" cap="none" baseline="0" dirty="0" smtClean="0">
                <a:solidFill>
                  <a:schemeClr val="tx1"/>
                </a:solidFill>
                <a:sym typeface="Arial"/>
              </a:rPr>
              <a:t>Object</a:t>
            </a:r>
            <a:r>
              <a:rPr lang="en-GB" sz="2000" b="1" dirty="0" smtClean="0">
                <a:solidFill>
                  <a:schemeClr val="tx1"/>
                </a:solidFill>
              </a:rPr>
              <a:t>ives</a:t>
            </a: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endParaRPr sz="2000" b="0" i="0" u="none" strike="noStrike" cap="none" baseline="0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  Complement 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education and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 knowledge 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of studied world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regions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   Master language 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studied during the first two years at Sciences Po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  Discover new activities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sym typeface="Arial"/>
              </a:rPr>
              <a:t> and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new academic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pursuits</a:t>
            </a:r>
            <a:endParaRPr lang="en-GB" sz="16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3311251"/>
            <a:ext cx="635004" cy="4233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4086013"/>
            <a:ext cx="635004" cy="4233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4478867"/>
            <a:ext cx="635004" cy="423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3105574"/>
            <a:ext cx="635004" cy="423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3874346"/>
            <a:ext cx="635004" cy="4233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4595706"/>
            <a:ext cx="635004" cy="4233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3" y="4836944"/>
            <a:ext cx="635004" cy="423334"/>
          </a:xfrm>
          <a:prstGeom prst="rect">
            <a:avLst/>
          </a:prstGeom>
        </p:spPr>
      </p:pic>
      <p:sp>
        <p:nvSpPr>
          <p:cNvPr id="124" name="Shape 124"/>
          <p:cNvSpPr txBox="1"/>
          <p:nvPr/>
        </p:nvSpPr>
        <p:spPr>
          <a:xfrm>
            <a:off x="-183598" y="3063615"/>
            <a:ext cx="8646878" cy="3552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5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500" b="1" i="0" u="none" strike="noStrike" cap="none" baseline="0" dirty="0">
                <a:solidFill>
                  <a:schemeClr val="dk1"/>
                </a:solidFill>
                <a:sym typeface="Arial"/>
              </a:rPr>
              <a:t>	</a:t>
            </a: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Col</a:t>
            </a:r>
            <a:r>
              <a:rPr lang="en-GB" b="1" dirty="0" smtClean="0">
                <a:solidFill>
                  <a:schemeClr val="dk1"/>
                </a:solidFill>
              </a:rPr>
              <a:t>u</a:t>
            </a: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mbia </a:t>
            </a:r>
            <a:r>
              <a:rPr lang="en-GB" b="1" i="0" u="none" strike="noStrike" cap="none" baseline="0" dirty="0">
                <a:solidFill>
                  <a:schemeClr val="dk1"/>
                </a:solidFill>
                <a:sym typeface="Arial"/>
              </a:rPr>
              <a:t>University </a:t>
            </a:r>
            <a:r>
              <a:rPr lang="en-GB" b="1" dirty="0">
                <a:solidFill>
                  <a:schemeClr val="dk1"/>
                </a:solidFill>
              </a:rPr>
              <a:t>- </a:t>
            </a:r>
            <a:r>
              <a:rPr lang="en-GB" b="1" i="0" u="none" strike="noStrike" cap="none" baseline="0" dirty="0">
                <a:solidFill>
                  <a:schemeClr val="dk1"/>
                </a:solidFill>
                <a:sym typeface="Arial"/>
              </a:rPr>
              <a:t>New York </a:t>
            </a: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City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fr-FR" dirty="0" smtClean="0"/>
              <a:t>	2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Sciences Po (Reims, Menton or Le Havre Campus)</a:t>
            </a:r>
            <a:endParaRPr lang="en-GB" b="1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Choice of 80+ majors &amp; concentrations within the College of General </a:t>
            </a:r>
            <a:r>
              <a:rPr lang="en-GB" dirty="0" smtClean="0">
                <a:solidFill>
                  <a:schemeClr val="dk1"/>
                </a:solidFill>
              </a:rPr>
              <a:t>Studies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1" dirty="0" smtClean="0">
                <a:solidFill>
                  <a:schemeClr val="dk1"/>
                </a:solidFill>
              </a:rPr>
              <a:t>	</a:t>
            </a:r>
            <a:r>
              <a:rPr lang="en-GB" b="1" dirty="0" err="1" smtClean="0">
                <a:solidFill>
                  <a:schemeClr val="dk1"/>
                </a:solidFill>
              </a:rPr>
              <a:t>Freie</a:t>
            </a:r>
            <a:r>
              <a:rPr lang="en-GB" b="1" dirty="0" smtClean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Universität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smtClean="0">
                <a:solidFill>
                  <a:schemeClr val="dk1"/>
                </a:solidFill>
              </a:rPr>
              <a:t>Berlin</a:t>
            </a:r>
            <a:br>
              <a:rPr lang="en-GB" b="1" dirty="0" smtClean="0">
                <a:solidFill>
                  <a:schemeClr val="dk1"/>
                </a:solidFill>
              </a:rPr>
            </a:br>
            <a:r>
              <a:rPr lang="en-GB" b="1" dirty="0" smtClean="0">
                <a:solidFill>
                  <a:schemeClr val="dk1"/>
                </a:solidFill>
              </a:rPr>
              <a:t>	</a:t>
            </a:r>
            <a:r>
              <a:rPr lang="fr-FR" dirty="0" smtClean="0"/>
              <a:t>2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Sciences Po (Nancy </a:t>
            </a:r>
            <a:r>
              <a:rPr lang="fr-FR" dirty="0" smtClean="0"/>
              <a:t>Campus)</a:t>
            </a:r>
            <a:endParaRPr lang="en-GB" b="1" dirty="0" smtClean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1" dirty="0">
                <a:solidFill>
                  <a:schemeClr val="dk1"/>
                </a:solidFill>
              </a:rPr>
              <a:t>	</a:t>
            </a:r>
            <a:r>
              <a:rPr lang="en-GB" dirty="0" smtClean="0">
                <a:solidFill>
                  <a:schemeClr val="dk1"/>
                </a:solidFill>
              </a:rPr>
              <a:t>Major in political and social sciences at </a:t>
            </a:r>
            <a:r>
              <a:rPr lang="en-GB" dirty="0" err="1">
                <a:solidFill>
                  <a:schemeClr val="dk1"/>
                </a:solidFill>
              </a:rPr>
              <a:t>Freie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Universität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Berlin</a:t>
            </a:r>
            <a:r>
              <a:rPr lang="en-GB" b="1" dirty="0" smtClean="0">
                <a:solidFill>
                  <a:schemeClr val="dk1"/>
                </a:solidFill>
              </a:rPr>
              <a:t> </a:t>
            </a:r>
            <a:r>
              <a:rPr lang="en-GB" dirty="0" smtClean="0">
                <a:solidFill>
                  <a:schemeClr val="dk1"/>
                </a:solidFill>
              </a:rPr>
              <a:t>(English, French and German </a:t>
            </a:r>
            <a:r>
              <a:rPr lang="en-GB" dirty="0" smtClean="0">
                <a:solidFill>
                  <a:schemeClr val="dk1"/>
                </a:solidFill>
              </a:rPr>
              <a:t>	required)</a:t>
            </a:r>
            <a:endParaRPr lang="en-GB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1" dirty="0" smtClean="0">
                <a:solidFill>
                  <a:schemeClr val="dk1"/>
                </a:solidFill>
              </a:rPr>
              <a:t>	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1" dirty="0">
                <a:solidFill>
                  <a:schemeClr val="dk1"/>
                </a:solidFill>
              </a:rPr>
              <a:t>	</a:t>
            </a:r>
            <a:r>
              <a:rPr lang="en-GB" b="1" dirty="0" smtClean="0">
                <a:solidFill>
                  <a:schemeClr val="dk1"/>
                </a:solidFill>
              </a:rPr>
              <a:t>Keio </a:t>
            </a:r>
            <a:r>
              <a:rPr lang="en-GB" b="1" dirty="0">
                <a:solidFill>
                  <a:schemeClr val="dk1"/>
                </a:solidFill>
              </a:rPr>
              <a:t>University </a:t>
            </a:r>
            <a:r>
              <a:rPr lang="en-GB" b="1" dirty="0" smtClean="0">
                <a:solidFill>
                  <a:schemeClr val="dk1"/>
                </a:solidFill>
              </a:rPr>
              <a:t>– Tokyo</a:t>
            </a:r>
            <a:br>
              <a:rPr lang="en-GB" b="1" dirty="0" smtClean="0">
                <a:solidFill>
                  <a:schemeClr val="dk1"/>
                </a:solidFill>
              </a:rPr>
            </a:br>
            <a:r>
              <a:rPr lang="en-GB" b="1" dirty="0" smtClean="0">
                <a:solidFill>
                  <a:schemeClr val="dk1"/>
                </a:solidFill>
              </a:rPr>
              <a:t>	</a:t>
            </a:r>
            <a:r>
              <a:rPr lang="fr-FR" dirty="0" smtClean="0"/>
              <a:t>2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Sciences Po (Le Havre Campus)</a:t>
            </a:r>
            <a:endParaRPr lang="en-GB" b="1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	Major in economics and Japanese language and </a:t>
            </a:r>
            <a:r>
              <a:rPr lang="en-GB" dirty="0" smtClean="0">
                <a:solidFill>
                  <a:schemeClr val="dk1"/>
                </a:solidFill>
              </a:rPr>
              <a:t>culture at Keio</a:t>
            </a:r>
          </a:p>
          <a:p>
            <a:pPr marL="457200"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GB" dirty="0">
              <a:solidFill>
                <a:schemeClr val="dk1"/>
              </a:solidFill>
            </a:endParaRPr>
          </a:p>
          <a:p>
            <a:pPr marL="457200"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1" dirty="0" smtClean="0">
                <a:solidFill>
                  <a:schemeClr val="dk1"/>
                </a:solidFill>
              </a:rPr>
              <a:t>         University </a:t>
            </a:r>
            <a:r>
              <a:rPr lang="en-GB" b="1" dirty="0">
                <a:solidFill>
                  <a:schemeClr val="dk1"/>
                </a:solidFill>
              </a:rPr>
              <a:t>of British Columbia </a:t>
            </a:r>
            <a:r>
              <a:rPr lang="en-GB" b="1" dirty="0" smtClean="0">
                <a:solidFill>
                  <a:schemeClr val="dk1"/>
                </a:solidFill>
              </a:rPr>
              <a:t>– Vancouver</a:t>
            </a:r>
            <a:br>
              <a:rPr lang="en-GB" b="1" dirty="0" smtClean="0">
                <a:solidFill>
                  <a:schemeClr val="dk1"/>
                </a:solidFill>
              </a:rPr>
            </a:br>
            <a:r>
              <a:rPr lang="en-GB" b="1" dirty="0" smtClean="0">
                <a:solidFill>
                  <a:schemeClr val="dk1"/>
                </a:solidFill>
              </a:rPr>
              <a:t>         </a:t>
            </a:r>
            <a:r>
              <a:rPr lang="fr-FR" dirty="0" smtClean="0"/>
              <a:t>2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Sciences Po (Reims, Menton or Le Havre Campus)</a:t>
            </a:r>
            <a:endParaRPr lang="en-GB" b="1" dirty="0">
              <a:solidFill>
                <a:schemeClr val="dk1"/>
              </a:solidFill>
            </a:endParaRPr>
          </a:p>
          <a:p>
            <a:pPr marL="457200"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smtClean="0">
                <a:solidFill>
                  <a:schemeClr val="dk1"/>
                </a:solidFill>
              </a:rPr>
              <a:t> Majors </a:t>
            </a:r>
            <a:r>
              <a:rPr lang="en-GB" dirty="0">
                <a:solidFill>
                  <a:schemeClr val="dk1"/>
                </a:solidFill>
              </a:rPr>
              <a:t>in business, economics, history, political science or </a:t>
            </a:r>
            <a:r>
              <a:rPr lang="en-GB" dirty="0" smtClean="0">
                <a:solidFill>
                  <a:schemeClr val="dk1"/>
                </a:solidFill>
              </a:rPr>
              <a:t>sociology at UBC</a:t>
            </a:r>
            <a:endParaRPr lang="en-GB" sz="1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b="0" i="0" u="none" strike="noStrike" cap="none" baseline="0" dirty="0">
                <a:solidFill>
                  <a:schemeClr val="dk1"/>
                </a:solidFill>
                <a:sym typeface="Arial"/>
              </a:rPr>
              <a:t>	</a:t>
            </a: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University </a:t>
            </a:r>
            <a:r>
              <a:rPr lang="en-GB" b="1" i="0" u="none" strike="noStrike" cap="none" baseline="0" dirty="0">
                <a:solidFill>
                  <a:schemeClr val="dk1"/>
                </a:solidFill>
                <a:sym typeface="Arial"/>
              </a:rPr>
              <a:t>College </a:t>
            </a: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London</a:t>
            </a:r>
            <a:b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</a:br>
            <a:r>
              <a:rPr lang="en-GB" b="1" i="0" u="none" strike="noStrike" cap="none" baseline="0" dirty="0" smtClean="0">
                <a:solidFill>
                  <a:schemeClr val="dk1"/>
                </a:solidFill>
                <a:sym typeface="Arial"/>
              </a:rPr>
              <a:t>	</a:t>
            </a:r>
            <a:r>
              <a:rPr lang="fr-FR" dirty="0" smtClean="0"/>
              <a:t>2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Sciences Po (Dijon, Nancy, Poitiers, Paris or Menton Campus)</a:t>
            </a:r>
            <a:endParaRPr lang="en-GB" b="1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Majors in economics, history, international relations, law, philosophy or </a:t>
            </a:r>
            <a:r>
              <a:rPr lang="en-GB" dirty="0" smtClean="0">
                <a:solidFill>
                  <a:schemeClr val="dk1"/>
                </a:solidFill>
              </a:rPr>
              <a:t>politics at UCL</a:t>
            </a:r>
            <a:r>
              <a:rPr lang="en-GB" sz="1500" dirty="0">
                <a:solidFill>
                  <a:schemeClr val="dk1"/>
                </a:solidFill>
              </a:rPr>
              <a:t>		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B021A"/>
              </a:buClr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3" y="4075579"/>
            <a:ext cx="635004" cy="4233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3" y="3132133"/>
            <a:ext cx="635004" cy="4233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3" y="2351083"/>
            <a:ext cx="635004" cy="4233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3" y="5618158"/>
            <a:ext cx="635004" cy="4233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32997"/>
            <a:ext cx="8483599" cy="9787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2449344"/>
            <a:ext cx="635004" cy="4233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2764304"/>
            <a:ext cx="635004" cy="4233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3069104"/>
            <a:ext cx="635004" cy="4233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3384064"/>
            <a:ext cx="635004" cy="4233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3668544"/>
            <a:ext cx="635004" cy="4233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3983504"/>
            <a:ext cx="635004" cy="423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4288304"/>
            <a:ext cx="635004" cy="4233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73" y="4593104"/>
            <a:ext cx="635004" cy="423334"/>
          </a:xfrm>
          <a:prstGeom prst="rect">
            <a:avLst/>
          </a:prstGeom>
        </p:spPr>
      </p:pic>
      <p:sp>
        <p:nvSpPr>
          <p:cNvPr id="134" name="Shape 134"/>
          <p:cNvSpPr txBox="1"/>
          <p:nvPr/>
        </p:nvSpPr>
        <p:spPr>
          <a:xfrm>
            <a:off x="639365" y="2429655"/>
            <a:ext cx="8149034" cy="3419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dirty="0" smtClean="0">
                <a:solidFill>
                  <a:srgbClr val="CB021A"/>
                </a:solidFill>
              </a:rPr>
              <a:t>5</a:t>
            </a:r>
            <a:r>
              <a:rPr lang="en-GB" sz="1800" b="1" i="0" u="none" strike="noStrike" cap="none" baseline="0" dirty="0" smtClean="0">
                <a:solidFill>
                  <a:srgbClr val="CB021A"/>
                </a:solidFill>
                <a:sym typeface="Arial"/>
              </a:rPr>
              <a:t>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Graduate </a:t>
            </a:r>
            <a:r>
              <a:rPr lang="en-GB" sz="1800" dirty="0">
                <a:solidFill>
                  <a:schemeClr val="dk1"/>
                </a:solidFill>
              </a:rPr>
              <a:t>S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chools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- </a:t>
            </a:r>
            <a:r>
              <a:rPr lang="en-GB" sz="1800" b="0" i="0" u="none" strike="noStrike" cap="none" baseline="0" dirty="0" smtClean="0">
                <a:solidFill>
                  <a:srgbClr val="FFFFFF"/>
                </a:solidFill>
                <a:sym typeface="Arial"/>
              </a:rPr>
              <a:t> </a:t>
            </a:r>
            <a:r>
              <a:rPr lang="en-GB" sz="2800" b="1" dirty="0" smtClean="0">
                <a:solidFill>
                  <a:srgbClr val="CB021A"/>
                </a:solidFill>
              </a:rPr>
              <a:t>30+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Master </a:t>
            </a:r>
            <a:r>
              <a:rPr lang="en-GB" sz="1800" dirty="0">
                <a:solidFill>
                  <a:schemeClr val="dk1"/>
                </a:solidFill>
              </a:rPr>
              <a:t>P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rogrammes in French &amp;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English</a:t>
            </a:r>
            <a:endParaRPr lang="en-GB" sz="18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Sc</a:t>
            </a:r>
            <a:r>
              <a:rPr lang="en-GB" sz="1800" dirty="0" smtClean="0">
                <a:solidFill>
                  <a:schemeClr val="dk1"/>
                </a:solidFill>
              </a:rPr>
              <a:t>iences </a:t>
            </a:r>
            <a:r>
              <a:rPr lang="en-GB" sz="1800" dirty="0">
                <a:solidFill>
                  <a:schemeClr val="dk1"/>
                </a:solidFill>
              </a:rPr>
              <a:t>Po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Paris School of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sym typeface="Arial"/>
              </a:rPr>
              <a:t>International Affairs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	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Sciences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Po School of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sym typeface="Arial"/>
              </a:rPr>
              <a:t>Communication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	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Sciences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Po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sym typeface="Arial"/>
              </a:rPr>
              <a:t>Law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 School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	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Sciences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Po School of </a:t>
            </a:r>
            <a:r>
              <a:rPr lang="en-GB" sz="1800" b="1" i="0" u="none" strike="noStrike" cap="none" baseline="0" dirty="0" smtClean="0">
                <a:solidFill>
                  <a:schemeClr val="dk1"/>
                </a:solidFill>
                <a:sym typeface="Arial"/>
              </a:rPr>
              <a:t>Journalism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endParaRPr lang="en-GB" sz="18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4572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       Sciences </a:t>
            </a:r>
            <a:r>
              <a:rPr lang="en-GB" sz="1800" dirty="0">
                <a:solidFill>
                  <a:schemeClr val="dk1"/>
                </a:solidFill>
              </a:rPr>
              <a:t>Po </a:t>
            </a:r>
            <a:r>
              <a:rPr lang="en-GB" sz="1800" b="1" dirty="0">
                <a:solidFill>
                  <a:schemeClr val="dk1"/>
                </a:solidFill>
              </a:rPr>
              <a:t>Doctoral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smtClean="0">
                <a:solidFill>
                  <a:schemeClr val="dk1"/>
                </a:solidFill>
              </a:rPr>
              <a:t>School</a:t>
            </a:r>
            <a:endParaRPr lang="en-GB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	</a:t>
            </a:r>
            <a:r>
              <a:rPr lang="en-GB" sz="1800" b="1" dirty="0" smtClean="0">
                <a:solidFill>
                  <a:schemeClr val="dk1"/>
                </a:solidFill>
              </a:rPr>
              <a:t>Urban </a:t>
            </a:r>
            <a:r>
              <a:rPr lang="en-GB" sz="1800" b="1" dirty="0">
                <a:solidFill>
                  <a:schemeClr val="dk1"/>
                </a:solidFill>
              </a:rPr>
              <a:t>Studies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	</a:t>
            </a:r>
            <a:r>
              <a:rPr lang="en-GB" sz="1800" b="1" dirty="0" smtClean="0">
                <a:solidFill>
                  <a:schemeClr val="dk1"/>
                </a:solidFill>
              </a:rPr>
              <a:t>Public </a:t>
            </a:r>
            <a:r>
              <a:rPr lang="en-GB" sz="1800" b="1" dirty="0">
                <a:solidFill>
                  <a:schemeClr val="dk1"/>
                </a:solidFill>
              </a:rPr>
              <a:t>Affairs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	</a:t>
            </a:r>
            <a:r>
              <a:rPr lang="en-GB" sz="1800" b="1" dirty="0" smtClean="0">
                <a:solidFill>
                  <a:schemeClr val="dk1"/>
                </a:solidFill>
              </a:rPr>
              <a:t>Economic </a:t>
            </a:r>
            <a:r>
              <a:rPr lang="en-GB" sz="1800" b="1" dirty="0">
                <a:solidFill>
                  <a:schemeClr val="dk1"/>
                </a:solidFill>
              </a:rPr>
              <a:t>&amp; Corporate </a:t>
            </a:r>
            <a:r>
              <a:rPr lang="en-GB" sz="1800" b="1" dirty="0" smtClean="0">
                <a:solidFill>
                  <a:schemeClr val="dk1"/>
                </a:solidFill>
              </a:rPr>
              <a:t>Affairs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165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16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 </a:t>
            </a:r>
            <a:r>
              <a:rPr lang="en-GB" sz="1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r>
              <a:rPr lang="en-GB" sz="1650" dirty="0">
                <a:solidFill>
                  <a:schemeClr val="dk1"/>
                </a:solidFill>
              </a:rPr>
              <a:t>’s </a:t>
            </a:r>
            <a:r>
              <a:rPr lang="en-GB" sz="16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Degrees </a:t>
            </a:r>
            <a:r>
              <a:rPr lang="en-GB" sz="16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 </a:t>
            </a:r>
            <a:r>
              <a:rPr lang="en-GB" sz="2800" b="1" dirty="0">
                <a:solidFill>
                  <a:srgbClr val="CB021A"/>
                </a:solidFill>
              </a:rPr>
              <a:t>16</a:t>
            </a:r>
            <a:r>
              <a:rPr lang="en-GB" sz="1650" dirty="0">
                <a:solidFill>
                  <a:schemeClr val="dk1"/>
                </a:solidFill>
              </a:rPr>
              <a:t> </a:t>
            </a:r>
            <a:r>
              <a:rPr lang="en-GB" sz="1650" dirty="0" smtClean="0">
                <a:solidFill>
                  <a:schemeClr val="dk1"/>
                </a:solidFill>
              </a:rPr>
              <a:t> partner </a:t>
            </a:r>
            <a:r>
              <a:rPr lang="en-GB" sz="1650" dirty="0">
                <a:solidFill>
                  <a:schemeClr val="dk1"/>
                </a:solidFill>
              </a:rPr>
              <a:t>universities</a:t>
            </a:r>
          </a:p>
          <a:p>
            <a:pPr marL="0" marR="0" lvl="0" indent="0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dirty="0" smtClean="0">
                <a:solidFill>
                  <a:srgbClr val="CB021A"/>
                </a:solidFill>
              </a:rPr>
              <a:t>3</a:t>
            </a:r>
            <a:r>
              <a:rPr lang="en-GB" sz="1650" dirty="0" smtClean="0">
                <a:solidFill>
                  <a:schemeClr val="dk1"/>
                </a:solidFill>
              </a:rPr>
              <a:t> </a:t>
            </a:r>
            <a:r>
              <a:rPr lang="en-GB" sz="1650" dirty="0">
                <a:solidFill>
                  <a:schemeClr val="dk1"/>
                </a:solidFill>
              </a:rPr>
              <a:t>D</a:t>
            </a:r>
            <a:r>
              <a:rPr lang="en-GB" sz="1650" dirty="0" smtClean="0">
                <a:solidFill>
                  <a:schemeClr val="dk1"/>
                </a:solidFill>
              </a:rPr>
              <a:t>ual </a:t>
            </a:r>
            <a:r>
              <a:rPr lang="en-GB" sz="1650" dirty="0">
                <a:solidFill>
                  <a:schemeClr val="dk1"/>
                </a:solidFill>
              </a:rPr>
              <a:t>PhDs with Columbia, </a:t>
            </a:r>
            <a:r>
              <a:rPr lang="en-GB" sz="1650" dirty="0" err="1">
                <a:solidFill>
                  <a:schemeClr val="dk1"/>
                </a:solidFill>
              </a:rPr>
              <a:t>Northwestern</a:t>
            </a:r>
            <a:r>
              <a:rPr lang="en-GB" sz="1650" dirty="0">
                <a:solidFill>
                  <a:schemeClr val="dk1"/>
                </a:solidFill>
              </a:rPr>
              <a:t> and the Max Planck Institute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40975" y="1667663"/>
            <a:ext cx="6328320" cy="3952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750" b="1" i="0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39%</a:t>
            </a:r>
            <a:r>
              <a:rPr lang="en-GB" sz="2800" b="0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recruited prior to graduation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80%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find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sym typeface="Arial"/>
              </a:rPr>
              <a:t>a job within 6 months following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sym typeface="Arial"/>
              </a:rPr>
              <a:t>graduation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1800" b="0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18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Common </a:t>
            </a:r>
            <a:r>
              <a:rPr lang="en-GB" sz="1600" dirty="0">
                <a:solidFill>
                  <a:schemeClr val="dk1"/>
                </a:solidFill>
              </a:rPr>
              <a:t>professions include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6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</a:rPr>
              <a:t>  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Consulting</a:t>
            </a:r>
            <a:endParaRPr lang="en-GB" sz="1600" b="0" i="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</a:rPr>
              <a:t>  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Marketing 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and Communication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</a:rPr>
              <a:t>  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Financial </a:t>
            </a:r>
            <a:r>
              <a:rPr lang="en-GB" sz="1600" dirty="0">
                <a:solidFill>
                  <a:schemeClr val="dk1"/>
                </a:solidFill>
              </a:rPr>
              <a:t>S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ervices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</a:rPr>
              <a:t>  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International </a:t>
            </a:r>
            <a:r>
              <a:rPr lang="en-GB" sz="1600" dirty="0">
                <a:solidFill>
                  <a:schemeClr val="dk1"/>
                </a:solidFill>
              </a:rPr>
              <a:t>R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elations and </a:t>
            </a:r>
            <a:r>
              <a:rPr lang="en-GB" sz="1600" dirty="0">
                <a:solidFill>
                  <a:schemeClr val="dk1"/>
                </a:solidFill>
              </a:rPr>
              <a:t>S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ecurity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195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1950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9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800" b="1" i="0" u="none" strike="noStrike" cap="none" baseline="0" dirty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lang="en-GB" sz="2800" b="1" i="0" u="none" strike="noStrike" cap="none" baseline="0" dirty="0" smtClean="0">
                <a:solidFill>
                  <a:srgbClr val="CB021A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GB" sz="2800" dirty="0">
                <a:solidFill>
                  <a:srgbClr val="CB021A"/>
                </a:solidFill>
              </a:rPr>
              <a:t>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Graduates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careers outside France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3" y="3577104"/>
            <a:ext cx="635004" cy="4233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3" y="3861584"/>
            <a:ext cx="635004" cy="4233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3" y="4125744"/>
            <a:ext cx="635004" cy="4233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3" y="4420384"/>
            <a:ext cx="635004" cy="4233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38609" y="2560320"/>
            <a:ext cx="22343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 Po graduates </a:t>
            </a:r>
            <a:br>
              <a:rPr 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international job </a:t>
            </a:r>
            <a:r>
              <a:rPr lang="en-US" sz="11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 descr="graph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3028723"/>
            <a:ext cx="3637280" cy="24868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39" y="1562174"/>
            <a:ext cx="1178559" cy="5214545"/>
          </a:xfrm>
          <a:prstGeom prst="rect">
            <a:avLst/>
          </a:prstGeom>
        </p:spPr>
      </p:pic>
      <p:sp>
        <p:nvSpPr>
          <p:cNvPr id="152" name="Shape 152"/>
          <p:cNvSpPr txBox="1"/>
          <p:nvPr/>
        </p:nvSpPr>
        <p:spPr>
          <a:xfrm>
            <a:off x="446335" y="2008978"/>
            <a:ext cx="6328200" cy="4347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endParaRPr lang="en-GB" sz="2250" b="1" dirty="0">
              <a:solidFill>
                <a:srgbClr val="CB021A"/>
              </a:solidFill>
            </a:endParaRPr>
          </a:p>
          <a:p>
            <a:pPr marL="0" marR="0" lvl="0" indent="0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i="0" u="none" strike="noStrike" cap="none" baseline="0" dirty="0" smtClean="0">
                <a:solidFill>
                  <a:srgbClr val="CB021A"/>
                </a:solidFill>
                <a:sym typeface="Arial"/>
              </a:rPr>
              <a:t>140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</a:t>
            </a:r>
            <a:r>
              <a:rPr lang="en-GB" sz="1600" dirty="0" smtClean="0">
                <a:solidFill>
                  <a:schemeClr val="dk1"/>
                </a:solidFill>
              </a:rPr>
              <a:t>S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tudent associations: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politics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, philanthropy,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arts</a:t>
            </a:r>
            <a:r>
              <a:rPr lang="en-GB" sz="1600" dirty="0" smtClean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chemeClr val="dk1"/>
                </a:solidFill>
              </a:rPr>
              <a:t>and</a:t>
            </a:r>
            <a:r>
              <a:rPr lang="en-GB" sz="1600" b="0" i="0" u="none" strike="noStrike" cap="none" baseline="0" dirty="0">
                <a:solidFill>
                  <a:schemeClr val="dk1"/>
                </a:solidFill>
                <a:sym typeface="Arial"/>
              </a:rPr>
              <a:t> 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sports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rtl="0">
              <a:spcBef>
                <a:spcPts val="0"/>
              </a:spcBef>
              <a:buClr>
                <a:srgbClr val="CB021A"/>
              </a:buClr>
              <a:buSzPct val="25000"/>
              <a:buFont typeface="Arial"/>
              <a:buNone/>
            </a:pPr>
            <a:r>
              <a:rPr lang="en-GB" sz="2400" b="1" i="0" u="none" strike="noStrike" cap="none" baseline="0" dirty="0" smtClean="0">
                <a:solidFill>
                  <a:srgbClr val="CB021A"/>
                </a:solidFill>
                <a:sym typeface="Arial"/>
              </a:rPr>
              <a:t>40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  </a:t>
            </a:r>
            <a:r>
              <a:rPr lang="en-GB" sz="1600" dirty="0" smtClean="0">
                <a:solidFill>
                  <a:schemeClr val="dk1"/>
                </a:solidFill>
              </a:rPr>
              <a:t>S</a:t>
            </a:r>
            <a:r>
              <a:rPr lang="en-GB" sz="1600" b="0" i="0" u="none" strike="noStrike" cap="none" baseline="0" dirty="0" smtClean="0">
                <a:solidFill>
                  <a:schemeClr val="dk1"/>
                </a:solidFill>
                <a:sym typeface="Arial"/>
              </a:rPr>
              <a:t>ports available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2000" b="1" i="1" dirty="0" smtClean="0">
              <a:solidFill>
                <a:srgbClr val="CB021A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2000" b="1" i="1" dirty="0" smtClean="0">
              <a:solidFill>
                <a:srgbClr val="CB021A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fr-FR" sz="2000" b="1" i="1" dirty="0">
              <a:solidFill>
                <a:srgbClr val="CB021A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1" i="1" u="none" strike="noStrike" cap="none" baseline="0" dirty="0">
              <a:solidFill>
                <a:srgbClr val="CB02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600" b="1" i="0" u="none" strike="noStrike" cap="none" baseline="0" dirty="0" smtClean="0">
              <a:solidFill>
                <a:srgbClr val="CB021A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i="0" u="none" strike="noStrike" cap="none" baseline="0" dirty="0" smtClean="0">
                <a:sym typeface="Arial"/>
              </a:rPr>
              <a:t>Events</a:t>
            </a:r>
            <a:r>
              <a:rPr lang="en-GB" sz="1600" b="1" i="0" u="none" strike="noStrike" cap="none" baseline="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GB" sz="1600" dirty="0">
                <a:solidFill>
                  <a:schemeClr val="dk1"/>
                </a:solidFill>
              </a:rPr>
              <a:t>with</a:t>
            </a:r>
            <a:r>
              <a:rPr lang="en-GB" sz="1600" i="0" u="none" strike="noStrike" cap="none" baseline="0" dirty="0">
                <a:solidFill>
                  <a:schemeClr val="dk1"/>
                </a:solidFill>
                <a:sym typeface="Arial"/>
              </a:rPr>
              <a:t> Kofi A</a:t>
            </a:r>
            <a:r>
              <a:rPr lang="en-GB" sz="1600" dirty="0">
                <a:solidFill>
                  <a:schemeClr val="dk1"/>
                </a:solidFill>
              </a:rPr>
              <a:t>nnan, </a:t>
            </a:r>
            <a:r>
              <a:rPr lang="en-GB" sz="1600" dirty="0" err="1">
                <a:solidFill>
                  <a:schemeClr val="dk1"/>
                </a:solidFill>
              </a:rPr>
              <a:t>Luiz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Inacio</a:t>
            </a:r>
            <a:r>
              <a:rPr lang="en-GB" sz="1600" dirty="0">
                <a:solidFill>
                  <a:schemeClr val="dk1"/>
                </a:solidFill>
              </a:rPr>
              <a:t> Lula da Silva, </a:t>
            </a:r>
            <a:r>
              <a:rPr lang="en-GB" sz="1600" dirty="0" err="1">
                <a:solidFill>
                  <a:schemeClr val="dk1"/>
                </a:solidFill>
              </a:rPr>
              <a:t>Condoleeza</a:t>
            </a:r>
            <a:r>
              <a:rPr lang="en-GB" sz="1600" dirty="0">
                <a:solidFill>
                  <a:schemeClr val="dk1"/>
                </a:solidFill>
              </a:rPr>
              <a:t> Rice, Joseph </a:t>
            </a:r>
            <a:r>
              <a:rPr lang="en-GB" sz="1600" dirty="0" err="1" smtClean="0">
                <a:solidFill>
                  <a:schemeClr val="dk1"/>
                </a:solidFill>
              </a:rPr>
              <a:t>Stiglitz</a:t>
            </a:r>
            <a:r>
              <a:rPr lang="en-GB" sz="1600" dirty="0" smtClean="0">
                <a:solidFill>
                  <a:schemeClr val="dk1"/>
                </a:solidFill>
              </a:rPr>
              <a:t>, Mario </a:t>
            </a:r>
            <a:r>
              <a:rPr lang="en-GB" sz="1600" dirty="0" err="1" smtClean="0">
                <a:solidFill>
                  <a:schemeClr val="dk1"/>
                </a:solidFill>
              </a:rPr>
              <a:t>Draghi</a:t>
            </a:r>
            <a:r>
              <a:rPr lang="en-GB" sz="1600" dirty="0" smtClean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chemeClr val="dk1"/>
                </a:solidFill>
              </a:rPr>
              <a:t>and Sheryl Sandberg, amongst others</a:t>
            </a:r>
          </a:p>
        </p:txBody>
      </p:sp>
      <p:pic>
        <p:nvPicPr>
          <p:cNvPr id="2" name="Image 1" descr="img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89" y="1684094"/>
            <a:ext cx="1469363" cy="1024687"/>
          </a:xfrm>
          <a:prstGeom prst="rect">
            <a:avLst/>
          </a:prstGeom>
        </p:spPr>
      </p:pic>
      <p:pic>
        <p:nvPicPr>
          <p:cNvPr id="3" name="Image 2" descr="img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89" y="5313680"/>
            <a:ext cx="1469362" cy="1344656"/>
          </a:xfrm>
          <a:prstGeom prst="rect">
            <a:avLst/>
          </a:prstGeom>
        </p:spPr>
      </p:pic>
      <p:pic>
        <p:nvPicPr>
          <p:cNvPr id="7" name="Image 6" descr="ev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" y="4329511"/>
            <a:ext cx="832815" cy="557449"/>
          </a:xfrm>
          <a:prstGeom prst="rect">
            <a:avLst/>
          </a:prstGeom>
        </p:spPr>
      </p:pic>
      <p:pic>
        <p:nvPicPr>
          <p:cNvPr id="5" name="Image 4" descr="activiti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" y="1757680"/>
            <a:ext cx="1545082" cy="802640"/>
          </a:xfrm>
          <a:prstGeom prst="rect">
            <a:avLst/>
          </a:prstGeom>
        </p:spPr>
      </p:pic>
      <p:pic>
        <p:nvPicPr>
          <p:cNvPr id="12" name="Image 11" descr="Lula_at_SciencesP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89" y="2932302"/>
            <a:ext cx="1469363" cy="977794"/>
          </a:xfrm>
          <a:prstGeom prst="rect">
            <a:avLst/>
          </a:prstGeom>
        </p:spPr>
      </p:pic>
      <p:pic>
        <p:nvPicPr>
          <p:cNvPr id="14" name="Image 13" descr="Sheryl-Sandberg-SciencesP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89" y="4114647"/>
            <a:ext cx="1469362" cy="9762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372</Words>
  <Application>Microsoft Office PowerPoint</Application>
  <PresentationFormat>Affichage à l'écran (4:3)</PresentationFormat>
  <Paragraphs>175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3  Year undergraduate degree 2 years in France &amp; 1 year abroad  8  World Region Focuses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13,000 students46% international student body and come from 150 countries 30% receive scholarships55,000 Alumni Network</dc:title>
  <dc:creator>Brendan TIGHE</dc:creator>
  <cp:lastModifiedBy>Landesk</cp:lastModifiedBy>
  <cp:revision>112</cp:revision>
  <dcterms:modified xsi:type="dcterms:W3CDTF">2014-11-26T14:36:54Z</dcterms:modified>
</cp:coreProperties>
</file>